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730" r:id="rId4"/>
  </p:sldMasterIdLst>
  <p:notesMasterIdLst>
    <p:notesMasterId r:id="rId68"/>
  </p:notesMasterIdLst>
  <p:handoutMasterIdLst>
    <p:handoutMasterId r:id="rId69"/>
  </p:handoutMasterIdLst>
  <p:sldIdLst>
    <p:sldId id="448" r:id="rId5"/>
    <p:sldId id="511" r:id="rId6"/>
    <p:sldId id="512" r:id="rId7"/>
    <p:sldId id="510" r:id="rId8"/>
    <p:sldId id="514" r:id="rId9"/>
    <p:sldId id="515" r:id="rId10"/>
    <p:sldId id="516" r:id="rId11"/>
    <p:sldId id="517" r:id="rId12"/>
    <p:sldId id="518" r:id="rId13"/>
    <p:sldId id="519" r:id="rId14"/>
    <p:sldId id="513" r:id="rId15"/>
    <p:sldId id="520" r:id="rId16"/>
    <p:sldId id="521" r:id="rId17"/>
    <p:sldId id="522" r:id="rId18"/>
    <p:sldId id="523" r:id="rId19"/>
    <p:sldId id="525" r:id="rId20"/>
    <p:sldId id="524" r:id="rId21"/>
    <p:sldId id="526" r:id="rId22"/>
    <p:sldId id="527" r:id="rId23"/>
    <p:sldId id="528" r:id="rId24"/>
    <p:sldId id="529" r:id="rId25"/>
    <p:sldId id="530" r:id="rId26"/>
    <p:sldId id="531" r:id="rId27"/>
    <p:sldId id="532" r:id="rId28"/>
    <p:sldId id="533" r:id="rId29"/>
    <p:sldId id="534" r:id="rId30"/>
    <p:sldId id="535" r:id="rId31"/>
    <p:sldId id="536" r:id="rId32"/>
    <p:sldId id="537" r:id="rId33"/>
    <p:sldId id="539" r:id="rId34"/>
    <p:sldId id="538" r:id="rId35"/>
    <p:sldId id="540" r:id="rId36"/>
    <p:sldId id="541" r:id="rId37"/>
    <p:sldId id="542" r:id="rId38"/>
    <p:sldId id="543" r:id="rId39"/>
    <p:sldId id="544" r:id="rId40"/>
    <p:sldId id="545" r:id="rId41"/>
    <p:sldId id="546" r:id="rId42"/>
    <p:sldId id="547" r:id="rId43"/>
    <p:sldId id="548" r:id="rId44"/>
    <p:sldId id="549" r:id="rId45"/>
    <p:sldId id="553" r:id="rId46"/>
    <p:sldId id="550" r:id="rId47"/>
    <p:sldId id="551" r:id="rId48"/>
    <p:sldId id="552" r:id="rId49"/>
    <p:sldId id="554" r:id="rId50"/>
    <p:sldId id="555" r:id="rId51"/>
    <p:sldId id="556" r:id="rId52"/>
    <p:sldId id="557" r:id="rId53"/>
    <p:sldId id="558" r:id="rId54"/>
    <p:sldId id="559" r:id="rId55"/>
    <p:sldId id="560" r:id="rId56"/>
    <p:sldId id="572" r:id="rId57"/>
    <p:sldId id="562" r:id="rId58"/>
    <p:sldId id="561" r:id="rId59"/>
    <p:sldId id="563" r:id="rId60"/>
    <p:sldId id="565" r:id="rId61"/>
    <p:sldId id="566" r:id="rId62"/>
    <p:sldId id="567" r:id="rId63"/>
    <p:sldId id="568" r:id="rId64"/>
    <p:sldId id="569" r:id="rId65"/>
    <p:sldId id="571" r:id="rId66"/>
    <p:sldId id="570" r:id="rId67"/>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1A9CB0"/>
    <a:srgbClr val="000000"/>
    <a:srgbClr val="464547"/>
    <a:srgbClr val="B22746"/>
    <a:srgbClr val="666666"/>
    <a:srgbClr val="A3C644"/>
    <a:srgbClr val="E6E6E6"/>
    <a:srgbClr val="CCCCCC"/>
    <a:srgbClr val="999999"/>
    <a:srgbClr val="2FC2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168" autoAdjust="0"/>
  </p:normalViewPr>
  <p:slideViewPr>
    <p:cSldViewPr snapToGrid="0">
      <p:cViewPr varScale="1">
        <p:scale>
          <a:sx n="101" d="100"/>
          <a:sy n="101" d="100"/>
        </p:scale>
        <p:origin x="1176" y="108"/>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B15C2-0F65-4DDA-817F-0F2BD676630A}" type="datetimeFigureOut">
              <a:rPr lang="en-US" smtClean="0"/>
              <a:t>11/4/2015</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11/4/2015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a:t>
            </a:fld>
            <a:endParaRPr lang="en-US" dirty="0"/>
          </a:p>
        </p:txBody>
      </p:sp>
    </p:spTree>
    <p:extLst>
      <p:ext uri="{BB962C8B-B14F-4D97-AF65-F5344CB8AC3E}">
        <p14:creationId xmlns:p14="http://schemas.microsoft.com/office/powerpoint/2010/main" val="86643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hu-HU" dirty="0" smtClean="0"/>
              <a:t>A </a:t>
            </a:r>
            <a:r>
              <a:rPr lang="en-GB" dirty="0" smtClean="0"/>
              <a:t>natural way to deal with complexity</a:t>
            </a:r>
            <a:r>
              <a:rPr lang="hu-HU" dirty="0" smtClean="0"/>
              <a:t>.</a:t>
            </a:r>
            <a:endParaRPr lang="en-US" dirty="0" smtClean="0"/>
          </a:p>
          <a:p>
            <a:pPr marL="0" marR="0" indent="0" algn="l" defTabSz="342900" rtl="0" eaLnBrk="1" fontAlgn="auto" latinLnBrk="0" hangingPunct="1">
              <a:lnSpc>
                <a:spcPct val="100000"/>
              </a:lnSpc>
              <a:spcBef>
                <a:spcPts val="0"/>
              </a:spcBef>
              <a:spcAft>
                <a:spcPts val="0"/>
              </a:spcAft>
              <a:buClrTx/>
              <a:buSzTx/>
              <a:buFontTx/>
              <a:buNone/>
              <a:tabLst/>
              <a:defRPr/>
            </a:pPr>
            <a:endParaRPr lang="en-US" dirty="0" smtClean="0"/>
          </a:p>
          <a:p>
            <a:r>
              <a:rPr lang="en-GB" b="1" dirty="0" smtClean="0"/>
              <a:t>Task</a:t>
            </a:r>
            <a:r>
              <a:rPr lang="en-GB" dirty="0" smtClean="0"/>
              <a:t>: writing code to access a description of shapes that were stored in a database and then display them</a:t>
            </a:r>
          </a:p>
          <a:p>
            <a:endParaRPr lang="en-GB" b="1" dirty="0" smtClean="0"/>
          </a:p>
          <a:p>
            <a:r>
              <a:rPr lang="en-GB" b="1" dirty="0" smtClean="0"/>
              <a:t>Steps:</a:t>
            </a:r>
          </a:p>
          <a:p>
            <a:r>
              <a:rPr lang="en-GB" b="0" dirty="0" smtClean="0"/>
              <a:t>1. Locate the list of shapes in the database.</a:t>
            </a:r>
          </a:p>
          <a:p>
            <a:r>
              <a:rPr lang="en-GB" b="0" dirty="0" smtClean="0"/>
              <a:t>2. Open up the list of shapes.</a:t>
            </a:r>
          </a:p>
          <a:p>
            <a:r>
              <a:rPr lang="en-GB" b="0" dirty="0" smtClean="0"/>
              <a:t>3. Sort the list according to some rules.</a:t>
            </a:r>
          </a:p>
          <a:p>
            <a:r>
              <a:rPr lang="en-GB" b="0" dirty="0" smtClean="0"/>
              <a:t>4. Display the individual shapes on the monitor.</a:t>
            </a:r>
          </a:p>
          <a:p>
            <a:endParaRPr lang="en-GB" b="0" dirty="0" smtClean="0"/>
          </a:p>
          <a:p>
            <a:r>
              <a:rPr lang="en-GB" b="1" dirty="0" smtClean="0"/>
              <a:t>Break down the steps:</a:t>
            </a:r>
          </a:p>
          <a:p>
            <a:r>
              <a:rPr lang="en-GB" b="0" dirty="0" smtClean="0"/>
              <a:t>4a. Identify type of shape.</a:t>
            </a:r>
          </a:p>
          <a:p>
            <a:r>
              <a:rPr lang="en-GB" b="0" dirty="0" smtClean="0"/>
              <a:t>4b. Get location of shape.</a:t>
            </a:r>
          </a:p>
          <a:p>
            <a:r>
              <a:rPr lang="en-GB" b="0" dirty="0" smtClean="0"/>
              <a:t>4c. Call appropriate function that will display shape, giving it the</a:t>
            </a:r>
          </a:p>
          <a:p>
            <a:r>
              <a:rPr lang="en-GB" b="0" dirty="0" smtClean="0"/>
              <a:t>shape’s location.</a:t>
            </a:r>
          </a:p>
          <a:p>
            <a:endParaRPr lang="en-GB"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70037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GB" dirty="0" smtClean="0"/>
              <a:t>Change creates opportunities for mistakes and unintended consequences.</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301444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never get all of the requirements from the user.</a:t>
            </a:r>
          </a:p>
          <a:p>
            <a:r>
              <a:rPr lang="en-GB" dirty="0" smtClean="0"/>
              <a:t>Too much is unknown about the future.</a:t>
            </a:r>
            <a:endParaRPr lang="en-US" dirty="0" smtClean="0"/>
          </a:p>
          <a:p>
            <a:r>
              <a:rPr lang="en-GB" dirty="0" smtClean="0"/>
              <a:t>Rather than complaining about changing requirements, we should change the development process so that we can address change more effectively.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75500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Rather than writing one large function, I could make it more modular.</a:t>
            </a:r>
          </a:p>
          <a:p>
            <a:r>
              <a:rPr lang="en-GB" dirty="0" smtClean="0"/>
              <a:t>Isolate</a:t>
            </a:r>
            <a:r>
              <a:rPr lang="en-GB" baseline="0" dirty="0" smtClean="0"/>
              <a:t> the problem.</a:t>
            </a:r>
            <a:endParaRPr lang="en-GB" dirty="0" smtClean="0"/>
          </a:p>
          <a:p>
            <a:r>
              <a:rPr lang="en-GB" dirty="0" smtClean="0"/>
              <a:t>Then, when I receive a requirement to be able to display a new type of shape—a triangle, for instance—I only need to change this module (hopefully!).</a:t>
            </a:r>
          </a:p>
          <a:p>
            <a:r>
              <a:rPr lang="en-GB" dirty="0" smtClean="0"/>
              <a:t>Modularity definitely helps to make the code more understandable.</a:t>
            </a:r>
            <a:endParaRPr lang="en-US"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248350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Unexpected impact.</a:t>
            </a:r>
          </a:p>
          <a:p>
            <a:endParaRPr lang="en-US" dirty="0" smtClean="0"/>
          </a:p>
          <a:p>
            <a:r>
              <a:rPr lang="en-US" b="1" dirty="0" smtClean="0"/>
              <a:t>Cohesion</a:t>
            </a:r>
            <a:r>
              <a:rPr lang="en-US" dirty="0" smtClean="0"/>
              <a:t>:</a:t>
            </a:r>
          </a:p>
          <a:p>
            <a:r>
              <a:rPr lang="en-US" dirty="0" smtClean="0"/>
              <a:t>Coincidental cohesion (worst)</a:t>
            </a:r>
          </a:p>
          <a:p>
            <a:r>
              <a:rPr lang="en-US" dirty="0" smtClean="0"/>
              <a:t>Logical cohesion</a:t>
            </a:r>
          </a:p>
          <a:p>
            <a:r>
              <a:rPr lang="en-US" dirty="0" smtClean="0"/>
              <a:t>Temporal cohesion</a:t>
            </a:r>
          </a:p>
          <a:p>
            <a:r>
              <a:rPr lang="en-US" dirty="0" smtClean="0"/>
              <a:t>Procedural cohesion</a:t>
            </a:r>
          </a:p>
          <a:p>
            <a:r>
              <a:rPr lang="en-US" dirty="0" smtClean="0"/>
              <a:t>Communicational/informational cohesion</a:t>
            </a:r>
          </a:p>
          <a:p>
            <a:r>
              <a:rPr lang="en-US" dirty="0" smtClean="0"/>
              <a:t>Sequential cohesion</a:t>
            </a:r>
          </a:p>
          <a:p>
            <a:r>
              <a:rPr lang="en-US" dirty="0" smtClean="0"/>
              <a:t>Functional cohesion (best)</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349705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Task:</a:t>
            </a:r>
            <a:r>
              <a:rPr lang="en-US" baseline="0" dirty="0" smtClean="0"/>
              <a:t> </a:t>
            </a:r>
            <a:r>
              <a:rPr lang="en-GB" baseline="0" dirty="0" smtClean="0"/>
              <a:t>make sure everyone knows how to get to their next class</a:t>
            </a:r>
            <a:endParaRPr lang="hu-HU" baseline="0" dirty="0" smtClean="0"/>
          </a:p>
          <a:p>
            <a:endParaRPr lang="en-US" baseline="0" dirty="0" smtClean="0"/>
          </a:p>
          <a:p>
            <a:r>
              <a:rPr lang="en-GB" b="1" dirty="0" err="1" smtClean="0"/>
              <a:t>SolutionModular</a:t>
            </a:r>
            <a:r>
              <a:rPr lang="en-GB" dirty="0" smtClean="0"/>
              <a:t>:</a:t>
            </a:r>
          </a:p>
          <a:p>
            <a:r>
              <a:rPr lang="en-GB" dirty="0" smtClean="0"/>
              <a:t>1. Get list of people in the class.</a:t>
            </a:r>
          </a:p>
          <a:p>
            <a:r>
              <a:rPr lang="en-GB" dirty="0" smtClean="0"/>
              <a:t>2. For each person on this list:</a:t>
            </a:r>
          </a:p>
          <a:p>
            <a:r>
              <a:rPr lang="en-GB" dirty="0" smtClean="0"/>
              <a:t>2a. Find the next class they are taking.</a:t>
            </a:r>
          </a:p>
          <a:p>
            <a:r>
              <a:rPr lang="en-GB" dirty="0" smtClean="0"/>
              <a:t>2b. Find the location of that class.</a:t>
            </a:r>
          </a:p>
          <a:p>
            <a:r>
              <a:rPr lang="en-GB" dirty="0" smtClean="0"/>
              <a:t>2c. Find the way to get from your classroom to the person’s next class</a:t>
            </a:r>
          </a:p>
          <a:p>
            <a:r>
              <a:rPr lang="en-GB" dirty="0" smtClean="0"/>
              <a:t>2d.</a:t>
            </a:r>
            <a:r>
              <a:rPr lang="en-GB" baseline="0" dirty="0" smtClean="0"/>
              <a:t> Tell the person how to get to their next class.</a:t>
            </a:r>
          </a:p>
          <a:p>
            <a:endParaRPr lang="en-GB" baseline="0" dirty="0" smtClean="0"/>
          </a:p>
          <a:p>
            <a:r>
              <a:rPr lang="en-GB" dirty="0" smtClean="0"/>
              <a:t>You have to pay close attention to a lot of details!</a:t>
            </a:r>
            <a:endParaRPr lang="en-US" dirty="0" smtClean="0"/>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11</a:t>
            </a:fld>
            <a:endParaRPr lang="en-US"/>
          </a:p>
        </p:txBody>
      </p:sp>
    </p:spTree>
    <p:extLst>
      <p:ext uri="{BB962C8B-B14F-4D97-AF65-F5344CB8AC3E}">
        <p14:creationId xmlns:p14="http://schemas.microsoft.com/office/powerpoint/2010/main" val="207507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SolutionOO</a:t>
            </a:r>
            <a:r>
              <a:rPr lang="en-GB" dirty="0" smtClean="0"/>
              <a:t>:</a:t>
            </a:r>
            <a:r>
              <a:rPr lang="en-GB" baseline="0" dirty="0" smtClean="0"/>
              <a:t> </a:t>
            </a:r>
            <a:r>
              <a:rPr lang="en-GB" dirty="0" smtClean="0"/>
              <a:t>I have posted the locations of the classes following this in the back of the room, as well as the locations of the other classrooms. Please use them to go to your next classroom.</a:t>
            </a:r>
          </a:p>
          <a:p>
            <a:endParaRPr lang="en-GB" dirty="0" smtClean="0"/>
          </a:p>
          <a:p>
            <a:r>
              <a:rPr lang="en-GB" dirty="0" smtClean="0"/>
              <a:t>Give general instructions and then expect that each person will figure out how to do the task himself or herself. </a:t>
            </a:r>
            <a:endParaRPr lang="hu-HU" dirty="0" smtClean="0"/>
          </a:p>
          <a:p>
            <a:endParaRPr lang="hu-HU" dirty="0" smtClean="0"/>
          </a:p>
          <a:p>
            <a:pPr marL="0" marR="0" indent="0" algn="l" defTabSz="342900" rtl="0" eaLnBrk="1" fontAlgn="auto" latinLnBrk="0" hangingPunct="1">
              <a:lnSpc>
                <a:spcPct val="100000"/>
              </a:lnSpc>
              <a:spcBef>
                <a:spcPts val="0"/>
              </a:spcBef>
              <a:spcAft>
                <a:spcPts val="0"/>
              </a:spcAft>
              <a:buClrTx/>
              <a:buSzTx/>
              <a:buFontTx/>
              <a:buNone/>
              <a:tabLst/>
              <a:defRPr/>
            </a:pPr>
            <a:r>
              <a:rPr lang="en-US" b="1" dirty="0" smtClean="0"/>
              <a:t>The objects</a:t>
            </a:r>
          </a:p>
          <a:p>
            <a:r>
              <a:rPr lang="en-US" dirty="0" smtClean="0"/>
              <a:t>Are responsible for themselves</a:t>
            </a:r>
          </a:p>
          <a:p>
            <a:r>
              <a:rPr lang="en-GB" dirty="0" smtClean="0"/>
              <a:t>Shift responsibility to a more local level</a:t>
            </a:r>
            <a:endParaRPr lang="en-US" dirty="0" smtClean="0"/>
          </a:p>
          <a:p>
            <a:r>
              <a:rPr lang="en-GB" dirty="0" smtClean="0"/>
              <a:t>The control program can talk to different types of objects uniformly</a:t>
            </a:r>
          </a:p>
          <a:p>
            <a:r>
              <a:rPr lang="en-GB" dirty="0" smtClean="0"/>
              <a:t>The control program does not need to know about the special steps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3099388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dirty="0" smtClean="0"/>
              <a:t>Click to add title</a:t>
            </a:r>
            <a:endParaRPr lang="en-US" dirty="0"/>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smtClean="0"/>
              <a:t>CLICK TO ADD SUBTITLE</a:t>
            </a:r>
            <a:endParaRPr lang="en-US" dirty="0"/>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dirty="0" smtClean="0"/>
              <a:t>MONTH DATE, YEAR</a:t>
            </a:r>
            <a:endParaRPr lang="en-US" dirty="0"/>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28254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smtClean="0"/>
              <a:t>Background Image</a:t>
            </a:r>
            <a:endParaRPr lang="en-US" dirty="0"/>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smtClean="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smtClean="0"/>
              <a:t>CLICK TO ADD SUBTITLE</a:t>
            </a:r>
            <a:endParaRPr lang="en-US" dirty="0"/>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smtClean="0"/>
              <a:t>MONTH DATE, YEAR</a:t>
            </a:r>
            <a:endParaRPr lang="en-US" dirty="0"/>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smtClean="0"/>
              <a:t>logo</a:t>
            </a:r>
            <a:endParaRPr lang="en-US" dirty="0"/>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dirty="0" smtClean="0"/>
              <a:t>Click to add bulleted list</a:t>
            </a:r>
          </a:p>
          <a:p>
            <a:pPr lvl="1"/>
            <a:r>
              <a:rPr lang="en-US" dirty="0" smtClean="0"/>
              <a:t>Second Level Bullet</a:t>
            </a:r>
          </a:p>
          <a:p>
            <a:pPr lvl="2"/>
            <a:r>
              <a:rPr lang="en-US" dirty="0" smtClean="0"/>
              <a:t>Third Level Bullet</a:t>
            </a:r>
            <a:br>
              <a:rPr lang="en-US" dirty="0" smtClean="0"/>
            </a:br>
            <a:endParaRPr lang="en-US" dirty="0" smtClean="0"/>
          </a:p>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175456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4" name="Rectangle 13"/>
          <p:cNvSpPr/>
          <p:nvPr userDrawn="1"/>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smtClean="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And Line 3 Here</a:t>
            </a:r>
            <a:endParaRPr lang="en-US" dirty="0"/>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smtClean="0"/>
              <a:t>Line 2 Here</a:t>
            </a:r>
            <a:endParaRPr lang="en-US" dirty="0"/>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smtClean="0"/>
              <a:t>Type line 1 here</a:t>
            </a:r>
            <a:endParaRPr lang="en-US" dirty="0"/>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smtClean="0"/>
              <a:t>OPTIONAL EYEBROW HEADER HERE</a:t>
            </a:r>
            <a:endParaRPr lang="en-US" dirty="0"/>
          </a:p>
        </p:txBody>
      </p:sp>
    </p:spTree>
    <p:extLst>
      <p:ext uri="{BB962C8B-B14F-4D97-AF65-F5344CB8AC3E}">
        <p14:creationId xmlns:p14="http://schemas.microsoft.com/office/powerpoint/2010/main" val="3832122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smtClean="0">
                <a:solidFill>
                  <a:schemeClr val="accent1"/>
                </a:solidFill>
                <a:latin typeface="Trebuchet MS"/>
                <a:cs typeface="Trebuchet MS"/>
              </a:rPr>
              <a:t>CONFIDENTIAL</a:t>
            </a:r>
            <a:endParaRPr lang="en-US" sz="600" b="0" i="0" kern="0" spc="15" dirty="0">
              <a:solidFill>
                <a:schemeClr val="accent1"/>
              </a:solidFill>
              <a:latin typeface="Trebuchet MS"/>
              <a:cs typeface="Trebuchet MS"/>
            </a:endParaRP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11" r:id="rId4"/>
    <p:sldLayoutId id="2147483749" r:id="rId5"/>
    <p:sldLayoutId id="2147483751" r:id="rId6"/>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7796" b="7796"/>
          <a:stretch>
            <a:fillRect/>
          </a:stretch>
        </p:blipFill>
        <p:spPr/>
      </p:pic>
      <p:sp>
        <p:nvSpPr>
          <p:cNvPr id="3" name="Text Placeholder 2"/>
          <p:cNvSpPr>
            <a:spLocks noGrp="1"/>
          </p:cNvSpPr>
          <p:nvPr>
            <p:ph type="body" sz="quarter" idx="15"/>
          </p:nvPr>
        </p:nvSpPr>
        <p:spPr>
          <a:xfrm>
            <a:off x="631825" y="1556683"/>
            <a:ext cx="6959420" cy="1087092"/>
          </a:xfrm>
        </p:spPr>
        <p:txBody>
          <a:bodyPr/>
          <a:lstStyle/>
          <a:p>
            <a:r>
              <a:rPr lang="en-US" b="1" dirty="0">
                <a:effectLst>
                  <a:outerShdw blurRad="38100" dist="38100" dir="2700000" algn="tl">
                    <a:srgbClr val="000000">
                      <a:alpha val="43137"/>
                    </a:srgbClr>
                  </a:outerShdw>
                </a:effectLst>
              </a:rPr>
              <a:t>Object-Oriented Principles</a:t>
            </a:r>
            <a:endParaRPr lang="en-US" dirty="0">
              <a:effectLst>
                <a:outerShdw blurRad="38100" dist="38100" dir="2700000" algn="tl">
                  <a:srgbClr val="000000">
                    <a:alpha val="43137"/>
                  </a:srgbClr>
                </a:outerShdw>
              </a:effectLst>
            </a:endParaRPr>
          </a:p>
        </p:txBody>
      </p:sp>
      <p:sp>
        <p:nvSpPr>
          <p:cNvPr id="4" name="Text Placeholder 3"/>
          <p:cNvSpPr>
            <a:spLocks noGrp="1"/>
          </p:cNvSpPr>
          <p:nvPr>
            <p:ph type="body" sz="quarter" idx="16"/>
          </p:nvPr>
        </p:nvSpPr>
        <p:spPr>
          <a:xfrm>
            <a:off x="660400" y="3340101"/>
            <a:ext cx="6488113" cy="500137"/>
          </a:xfrm>
        </p:spPr>
        <p:txBody>
          <a:bodyPr/>
          <a:lstStyle/>
          <a:p>
            <a:r>
              <a:rPr lang="en-US" dirty="0" smtClean="0">
                <a:effectLst>
                  <a:outerShdw blurRad="38100" dist="38100" dir="2700000" algn="tl">
                    <a:srgbClr val="000000">
                      <a:alpha val="43137"/>
                    </a:srgbClr>
                  </a:outerShdw>
                </a:effectLst>
              </a:rPr>
              <a:t>Endre Ferencz</a:t>
            </a:r>
          </a:p>
          <a:p>
            <a:r>
              <a:rPr lang="en-US" dirty="0" smtClean="0">
                <a:effectLst>
                  <a:outerShdw blurRad="38100" dist="38100" dir="2700000" algn="tl">
                    <a:srgbClr val="000000">
                      <a:alpha val="43137"/>
                    </a:srgbClr>
                  </a:outerShdw>
                </a:effectLst>
              </a:rPr>
              <a:t>Endre_Ferencz@epam.com</a:t>
            </a:r>
            <a:endParaRPr lang="en-US" dirty="0">
              <a:effectLst>
                <a:outerShdw blurRad="38100" dist="38100" dir="2700000" algn="tl">
                  <a:srgbClr val="000000">
                    <a:alpha val="43137"/>
                  </a:srgbClr>
                </a:outerShdw>
              </a:effectLst>
            </a:endParaRPr>
          </a:p>
        </p:txBody>
      </p:sp>
      <p:sp>
        <p:nvSpPr>
          <p:cNvPr id="5" name="Text Placeholder 4"/>
          <p:cNvSpPr>
            <a:spLocks noGrp="1"/>
          </p:cNvSpPr>
          <p:nvPr>
            <p:ph type="body" sz="quarter" idx="17"/>
          </p:nvPr>
        </p:nvSpPr>
        <p:spPr/>
        <p:txBody>
          <a:bodyPr>
            <a:normAutofit lnSpcReduction="10000"/>
          </a:bodyPr>
          <a:lstStyle/>
          <a:p>
            <a:r>
              <a:rPr lang="en-US" dirty="0" smtClean="0">
                <a:latin typeface="Trebuchet MS"/>
                <a:cs typeface="Trebuchet MS"/>
              </a:rPr>
              <a:t>2015</a:t>
            </a:r>
            <a:endParaRPr lang="en-US" dirty="0">
              <a:latin typeface="Trebuchet MS"/>
              <a:cs typeface="Trebuchet MS"/>
            </a:endParaRPr>
          </a:p>
        </p:txBody>
      </p:sp>
      <p:pic>
        <p:nvPicPr>
          <p:cNvPr id="18" name="Picture Placeholder 17" descr="logo_cover_5.png"/>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3538" b="3538"/>
          <a:stretch>
            <a:fillRect/>
          </a:stretch>
        </p:blipFill>
        <p:spPr>
          <a:effectLst/>
        </p:spPr>
      </p:pic>
    </p:spTree>
    <p:extLst>
      <p:ext uri="{BB962C8B-B14F-4D97-AF65-F5344CB8AC3E}">
        <p14:creationId xmlns:p14="http://schemas.microsoft.com/office/powerpoint/2010/main" val="1715862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954587" cy="3383280"/>
          </a:xfrm>
        </p:spPr>
        <p:txBody>
          <a:bodyPr anchor="ctr"/>
          <a:lstStyle/>
          <a:p>
            <a:r>
              <a:rPr lang="en-US" dirty="0"/>
              <a:t>Low cohesion</a:t>
            </a:r>
          </a:p>
          <a:p>
            <a:pPr lvl="1"/>
            <a:r>
              <a:rPr lang="en-GB" dirty="0"/>
              <a:t>the operations in a module are not closely </a:t>
            </a:r>
            <a:r>
              <a:rPr lang="en-GB" dirty="0" smtClean="0"/>
              <a:t>related</a:t>
            </a:r>
            <a:endParaRPr lang="hu-HU" dirty="0" smtClean="0"/>
          </a:p>
          <a:p>
            <a:pPr lvl="1"/>
            <a:endParaRPr lang="en-GB" dirty="0"/>
          </a:p>
          <a:p>
            <a:r>
              <a:rPr lang="en-US" dirty="0"/>
              <a:t>Tight coupling</a:t>
            </a:r>
          </a:p>
          <a:p>
            <a:pPr lvl="1"/>
            <a:r>
              <a:rPr lang="en-GB" dirty="0"/>
              <a:t>the connection is too strong between the </a:t>
            </a:r>
            <a:r>
              <a:rPr lang="en-GB" dirty="0" smtClean="0"/>
              <a:t>modules</a:t>
            </a:r>
            <a:endParaRPr lang="en-US" dirty="0"/>
          </a:p>
        </p:txBody>
      </p:sp>
      <p:sp>
        <p:nvSpPr>
          <p:cNvPr id="3" name="Text Placeholder 2"/>
          <p:cNvSpPr>
            <a:spLocks noGrp="1"/>
          </p:cNvSpPr>
          <p:nvPr>
            <p:ph type="body" sz="quarter" idx="10"/>
          </p:nvPr>
        </p:nvSpPr>
        <p:spPr/>
        <p:txBody>
          <a:bodyPr/>
          <a:lstStyle/>
          <a:p>
            <a:r>
              <a:rPr lang="en-US" dirty="0"/>
              <a:t>Challenge pile</a:t>
            </a:r>
          </a:p>
        </p:txBody>
      </p:sp>
      <p:pic>
        <p:nvPicPr>
          <p:cNvPr id="4" name="Picture 2" descr="http://johnnyholland.org/wp-content/uploads/fig5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259" y="1399938"/>
            <a:ext cx="2604266"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09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Changing a function, or even data used by a function, can wreak havoc on other functions</a:t>
            </a:r>
          </a:p>
          <a:p>
            <a:pPr lvl="1"/>
            <a:r>
              <a:rPr lang="en-GB" dirty="0"/>
              <a:t>The devil is in the side effects</a:t>
            </a:r>
          </a:p>
          <a:p>
            <a:pPr lvl="1"/>
            <a:endParaRPr lang="hu-HU" dirty="0" smtClean="0"/>
          </a:p>
          <a:p>
            <a:r>
              <a:rPr lang="en-GB" dirty="0" smtClean="0"/>
              <a:t>We </a:t>
            </a:r>
            <a:r>
              <a:rPr lang="en-GB" dirty="0"/>
              <a:t>really do not want to spend too much time fixing bugs</a:t>
            </a:r>
            <a:endParaRPr lang="en-US" dirty="0"/>
          </a:p>
          <a:p>
            <a:endParaRPr lang="en-US" dirty="0"/>
          </a:p>
        </p:txBody>
      </p:sp>
      <p:sp>
        <p:nvSpPr>
          <p:cNvPr id="3" name="Text Placeholder 2"/>
          <p:cNvSpPr>
            <a:spLocks noGrp="1"/>
          </p:cNvSpPr>
          <p:nvPr>
            <p:ph type="body" sz="quarter" idx="10"/>
          </p:nvPr>
        </p:nvSpPr>
        <p:spPr/>
        <p:txBody>
          <a:bodyPr/>
          <a:lstStyle/>
          <a:p>
            <a:r>
              <a:rPr lang="en-US" dirty="0"/>
              <a:t>Bugs</a:t>
            </a:r>
          </a:p>
        </p:txBody>
      </p:sp>
      <p:pic>
        <p:nvPicPr>
          <p:cNvPr id="4" name="Picture 2" descr="http://thegraphblog.files.wordpress.com/2009/10/programmer-morale.png?w=3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472453"/>
            <a:ext cx="3619500"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709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r>
              <a:rPr lang="en-GB" dirty="0"/>
              <a:t>Shifting responsibility from yourself to individuals</a:t>
            </a:r>
          </a:p>
          <a:p>
            <a:r>
              <a:rPr lang="en-US" dirty="0"/>
              <a:t>Can localize </a:t>
            </a:r>
            <a:r>
              <a:rPr lang="en-US" dirty="0" smtClean="0"/>
              <a:t>changes</a:t>
            </a:r>
            <a:endParaRPr lang="en-US" dirty="0"/>
          </a:p>
        </p:txBody>
      </p:sp>
      <p:sp>
        <p:nvSpPr>
          <p:cNvPr id="3" name="Text Placeholder 2"/>
          <p:cNvSpPr>
            <a:spLocks noGrp="1"/>
          </p:cNvSpPr>
          <p:nvPr>
            <p:ph type="body" sz="quarter" idx="10"/>
          </p:nvPr>
        </p:nvSpPr>
        <p:spPr/>
        <p:txBody>
          <a:bodyPr/>
          <a:lstStyle/>
          <a:p>
            <a:r>
              <a:rPr lang="en-US" dirty="0"/>
              <a:t>The object-oriented way</a:t>
            </a:r>
          </a:p>
        </p:txBody>
      </p:sp>
      <p:pic>
        <p:nvPicPr>
          <p:cNvPr id="4" name="Picture 2" descr="http://3.bp.blogspot.com/-byS-hvH4RGw/UMPGjugdPYI/AAAAAAAAEOw/prkDdFIGqeM/s1600/victim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160" y="134278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2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62401" y="1079898"/>
            <a:ext cx="4737290" cy="3383280"/>
          </a:xfrm>
        </p:spPr>
        <p:txBody>
          <a:bodyPr anchor="ctr"/>
          <a:lstStyle/>
          <a:p>
            <a:r>
              <a:rPr lang="en-GB" i="1" dirty="0"/>
              <a:t>Conceptual level</a:t>
            </a:r>
          </a:p>
          <a:p>
            <a:pPr lvl="1"/>
            <a:r>
              <a:rPr lang="en-GB" dirty="0"/>
              <a:t>set of </a:t>
            </a:r>
            <a:r>
              <a:rPr lang="en-GB" dirty="0" smtClean="0"/>
              <a:t>responsibilities</a:t>
            </a:r>
            <a:endParaRPr lang="hu-HU" dirty="0" smtClean="0"/>
          </a:p>
          <a:p>
            <a:pPr lvl="1"/>
            <a:endParaRPr lang="en-GB" dirty="0"/>
          </a:p>
          <a:p>
            <a:r>
              <a:rPr lang="en-GB" i="1" dirty="0"/>
              <a:t>Specification level</a:t>
            </a:r>
            <a:endParaRPr lang="en-GB" dirty="0"/>
          </a:p>
          <a:p>
            <a:pPr lvl="1"/>
            <a:r>
              <a:rPr lang="en-GB" dirty="0"/>
              <a:t>a set of </a:t>
            </a:r>
            <a:r>
              <a:rPr lang="en-GB" dirty="0" smtClean="0"/>
              <a:t>methods</a:t>
            </a:r>
            <a:endParaRPr lang="hu-HU" dirty="0" smtClean="0"/>
          </a:p>
          <a:p>
            <a:pPr lvl="1"/>
            <a:endParaRPr lang="en-GB" dirty="0"/>
          </a:p>
          <a:p>
            <a:r>
              <a:rPr lang="en-GB" i="1" dirty="0"/>
              <a:t>Implementation level</a:t>
            </a:r>
          </a:p>
          <a:p>
            <a:pPr lvl="1"/>
            <a:r>
              <a:rPr lang="en-GB" dirty="0"/>
              <a:t>code and </a:t>
            </a:r>
            <a:r>
              <a:rPr lang="en-GB" dirty="0" smtClean="0"/>
              <a:t>data</a:t>
            </a:r>
            <a:endParaRPr lang="en-US" dirty="0"/>
          </a:p>
        </p:txBody>
      </p:sp>
      <p:sp>
        <p:nvSpPr>
          <p:cNvPr id="3" name="Text Placeholder 2"/>
          <p:cNvSpPr>
            <a:spLocks noGrp="1"/>
          </p:cNvSpPr>
          <p:nvPr>
            <p:ph type="body" sz="quarter" idx="10"/>
          </p:nvPr>
        </p:nvSpPr>
        <p:spPr/>
        <p:txBody>
          <a:bodyPr/>
          <a:lstStyle/>
          <a:p>
            <a:r>
              <a:rPr lang="en-US" dirty="0"/>
              <a:t>The object</a:t>
            </a:r>
          </a:p>
        </p:txBody>
      </p:sp>
      <p:grpSp>
        <p:nvGrpSpPr>
          <p:cNvPr id="7" name="Group 6"/>
          <p:cNvGrpSpPr/>
          <p:nvPr/>
        </p:nvGrpSpPr>
        <p:grpSpPr>
          <a:xfrm>
            <a:off x="2541610" y="1093649"/>
            <a:ext cx="990600" cy="3355777"/>
            <a:chOff x="2332060" y="1045846"/>
            <a:chExt cx="990600" cy="3355777"/>
          </a:xfrm>
        </p:grpSpPr>
        <p:sp>
          <p:nvSpPr>
            <p:cNvPr id="4" name="Down Arrow 3"/>
            <p:cNvSpPr/>
            <p:nvPr/>
          </p:nvSpPr>
          <p:spPr>
            <a:xfrm>
              <a:off x="2332060" y="1522656"/>
              <a:ext cx="990600" cy="2440646"/>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 name="TextBox 4"/>
            <p:cNvSpPr txBox="1"/>
            <p:nvPr/>
          </p:nvSpPr>
          <p:spPr>
            <a:xfrm>
              <a:off x="2399197" y="1045846"/>
              <a:ext cx="856324" cy="307777"/>
            </a:xfrm>
            <a:prstGeom prst="rect">
              <a:avLst/>
            </a:prstGeom>
            <a:noFill/>
          </p:spPr>
          <p:txBody>
            <a:bodyPr wrap="none" rtlCol="0">
              <a:spAutoFit/>
            </a:bodyPr>
            <a:lstStyle/>
            <a:p>
              <a:pPr algn="ctr"/>
              <a:r>
                <a:rPr lang="en-US" dirty="0" smtClean="0"/>
                <a:t>Abstract</a:t>
              </a:r>
              <a:endParaRPr lang="en-US" dirty="0"/>
            </a:p>
          </p:txBody>
        </p:sp>
        <p:sp>
          <p:nvSpPr>
            <p:cNvPr id="6" name="TextBox 5"/>
            <p:cNvSpPr txBox="1"/>
            <p:nvPr/>
          </p:nvSpPr>
          <p:spPr>
            <a:xfrm>
              <a:off x="2371946" y="4093846"/>
              <a:ext cx="910827" cy="307777"/>
            </a:xfrm>
            <a:prstGeom prst="rect">
              <a:avLst/>
            </a:prstGeom>
            <a:noFill/>
          </p:spPr>
          <p:txBody>
            <a:bodyPr wrap="none" rtlCol="0">
              <a:spAutoFit/>
            </a:bodyPr>
            <a:lstStyle/>
            <a:p>
              <a:pPr algn="ctr"/>
              <a:r>
                <a:rPr lang="en-US" dirty="0" smtClean="0"/>
                <a:t>Concrete</a:t>
              </a:r>
              <a:endParaRPr lang="en-US" dirty="0"/>
            </a:p>
          </p:txBody>
        </p:sp>
      </p:grpSp>
    </p:spTree>
    <p:extLst>
      <p:ext uri="{BB962C8B-B14F-4D97-AF65-F5344CB8AC3E}">
        <p14:creationId xmlns:p14="http://schemas.microsoft.com/office/powerpoint/2010/main" val="364633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Design Approach</a:t>
            </a:r>
          </a:p>
        </p:txBody>
      </p:sp>
      <p:grpSp>
        <p:nvGrpSpPr>
          <p:cNvPr id="11" name="Group 10"/>
          <p:cNvGrpSpPr/>
          <p:nvPr/>
        </p:nvGrpSpPr>
        <p:grpSpPr>
          <a:xfrm>
            <a:off x="671512" y="1525334"/>
            <a:ext cx="7800975" cy="2676800"/>
            <a:chOff x="428625" y="1391984"/>
            <a:chExt cx="7800975" cy="2676800"/>
          </a:xfrm>
        </p:grpSpPr>
        <p:sp>
          <p:nvSpPr>
            <p:cNvPr id="6" name="Rectangle 5"/>
            <p:cNvSpPr/>
            <p:nvPr/>
          </p:nvSpPr>
          <p:spPr>
            <a:xfrm>
              <a:off x="428625" y="1393445"/>
              <a:ext cx="3752850"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a:t>Responsibility-driven design</a:t>
              </a:r>
            </a:p>
            <a:p>
              <a:pPr lvl="1"/>
              <a:r>
                <a:rPr lang="en-US" dirty="0"/>
                <a:t>Delegated control</a:t>
              </a:r>
            </a:p>
            <a:p>
              <a:pPr lvl="1"/>
              <a:r>
                <a:rPr lang="en-US" dirty="0"/>
                <a:t>Coordinators</a:t>
              </a:r>
            </a:p>
            <a:p>
              <a:pPr lvl="1"/>
              <a:r>
                <a:rPr lang="en-US" dirty="0"/>
                <a:t>Higher-level messages</a:t>
              </a:r>
            </a:p>
            <a:p>
              <a:pPr lvl="1"/>
              <a:r>
                <a:rPr lang="en-US" dirty="0"/>
                <a:t>Few smart objects</a:t>
              </a:r>
            </a:p>
          </p:txBody>
        </p:sp>
        <p:sp>
          <p:nvSpPr>
            <p:cNvPr id="7" name="Rectangle 6"/>
            <p:cNvSpPr/>
            <p:nvPr/>
          </p:nvSpPr>
          <p:spPr>
            <a:xfrm>
              <a:off x="4476750" y="1391984"/>
              <a:ext cx="3752850" cy="55399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smtClean="0"/>
                <a:t>Rule-Based Design</a:t>
              </a:r>
            </a:p>
            <a:p>
              <a:pPr lvl="1"/>
              <a:r>
                <a:rPr lang="en-US" dirty="0" smtClean="0"/>
                <a:t>Artificial intelligence applications</a:t>
              </a:r>
              <a:endParaRPr lang="en-US" dirty="0"/>
            </a:p>
          </p:txBody>
        </p:sp>
        <p:sp>
          <p:nvSpPr>
            <p:cNvPr id="8" name="Rectangle 7"/>
            <p:cNvSpPr/>
            <p:nvPr/>
          </p:nvSpPr>
          <p:spPr>
            <a:xfrm>
              <a:off x="4476750" y="3545564"/>
              <a:ext cx="3752850"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Ad-Hoc Design</a:t>
              </a:r>
            </a:p>
            <a:p>
              <a:pPr lvl="1"/>
              <a:r>
                <a:rPr lang="en-US" dirty="0" smtClean="0"/>
                <a:t>Non-generalizable</a:t>
              </a:r>
              <a:endParaRPr lang="en-US" dirty="0"/>
            </a:p>
          </p:txBody>
        </p:sp>
        <p:sp>
          <p:nvSpPr>
            <p:cNvPr id="9" name="Rectangle 8"/>
            <p:cNvSpPr/>
            <p:nvPr/>
          </p:nvSpPr>
          <p:spPr>
            <a:xfrm>
              <a:off x="4476750" y="2253330"/>
              <a:ext cx="3752850" cy="98488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a:t>Event-Driven Design</a:t>
              </a:r>
            </a:p>
            <a:p>
              <a:pPr lvl="1"/>
              <a:r>
                <a:rPr lang="en-US" dirty="0"/>
                <a:t>Asynchronous environment</a:t>
              </a:r>
            </a:p>
            <a:p>
              <a:pPr lvl="1"/>
              <a:r>
                <a:rPr lang="en-GB" dirty="0"/>
                <a:t>Triggers fired on incoming events</a:t>
              </a:r>
            </a:p>
            <a:p>
              <a:pPr lvl="1"/>
              <a:r>
                <a:rPr lang="en-US" dirty="0"/>
                <a:t>Extreme loose coupling</a:t>
              </a:r>
            </a:p>
          </p:txBody>
        </p:sp>
        <p:sp>
          <p:nvSpPr>
            <p:cNvPr id="10" name="Rectangle 9"/>
            <p:cNvSpPr/>
            <p:nvPr/>
          </p:nvSpPr>
          <p:spPr>
            <a:xfrm>
              <a:off x="428625" y="2868455"/>
              <a:ext cx="3752850"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600" dirty="0"/>
                <a:t>Data-Driven Design</a:t>
              </a:r>
              <a:endParaRPr lang="hu-HU" sz="1600" dirty="0"/>
            </a:p>
            <a:p>
              <a:pPr lvl="1"/>
              <a:r>
                <a:rPr lang="en-US" dirty="0"/>
                <a:t>Centralized control</a:t>
              </a:r>
            </a:p>
            <a:p>
              <a:pPr lvl="1"/>
              <a:r>
                <a:rPr lang="en-US" dirty="0"/>
                <a:t>Controllers</a:t>
              </a:r>
            </a:p>
            <a:p>
              <a:pPr lvl="1"/>
              <a:r>
                <a:rPr lang="en-US" dirty="0"/>
                <a:t>Low-level messages</a:t>
              </a:r>
            </a:p>
            <a:p>
              <a:pPr lvl="1"/>
              <a:r>
                <a:rPr lang="en-US" dirty="0"/>
                <a:t>Lots of simplistic information holders</a:t>
              </a:r>
            </a:p>
          </p:txBody>
        </p:sp>
      </p:grpSp>
    </p:spTree>
    <p:extLst>
      <p:ext uri="{BB962C8B-B14F-4D97-AF65-F5344CB8AC3E}">
        <p14:creationId xmlns:p14="http://schemas.microsoft.com/office/powerpoint/2010/main" val="342278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a:t>Correctness:</a:t>
            </a:r>
            <a:r>
              <a:rPr lang="en-GB" dirty="0"/>
              <a:t> perform the exact tasks defined by the specification</a:t>
            </a:r>
          </a:p>
          <a:p>
            <a:r>
              <a:rPr lang="en-GB" b="1" dirty="0"/>
              <a:t>Robustness: </a:t>
            </a:r>
            <a:r>
              <a:rPr lang="en-GB" dirty="0"/>
              <a:t>react appropriately to abnormal conditions</a:t>
            </a:r>
          </a:p>
          <a:p>
            <a:r>
              <a:rPr lang="en-GB" b="1" dirty="0"/>
              <a:t>Extendibility: </a:t>
            </a:r>
            <a:r>
              <a:rPr lang="en-GB" dirty="0"/>
              <a:t>adaptability to changes of specification</a:t>
            </a:r>
          </a:p>
          <a:p>
            <a:r>
              <a:rPr lang="en-GB" b="1" dirty="0"/>
              <a:t>Maintainability: </a:t>
            </a:r>
            <a:r>
              <a:rPr lang="en-GB" dirty="0"/>
              <a:t>ease of modification, </a:t>
            </a:r>
            <a:r>
              <a:rPr lang="en-GB" dirty="0" err="1"/>
              <a:t>understandability</a:t>
            </a:r>
            <a:endParaRPr lang="en-GB" dirty="0"/>
          </a:p>
          <a:p>
            <a:r>
              <a:rPr lang="en-GB" b="1" dirty="0"/>
              <a:t>Reusability: </a:t>
            </a:r>
            <a:r>
              <a:rPr lang="en-GB" dirty="0"/>
              <a:t>elements serve for the construction of different applications</a:t>
            </a:r>
          </a:p>
          <a:p>
            <a:r>
              <a:rPr lang="en-GB" b="1" dirty="0"/>
              <a:t>Functionality: </a:t>
            </a:r>
            <a:r>
              <a:rPr lang="en-GB" dirty="0"/>
              <a:t>extent of possibilities provided by a system</a:t>
            </a:r>
          </a:p>
          <a:p>
            <a:r>
              <a:rPr lang="en-GB" b="1" dirty="0"/>
              <a:t>Compatibility, portability, ease of use</a:t>
            </a:r>
          </a:p>
          <a:p>
            <a:r>
              <a:rPr lang="en-GB" b="1" dirty="0" smtClean="0"/>
              <a:t>Performance</a:t>
            </a:r>
            <a:endParaRPr lang="en-GB" b="1" dirty="0"/>
          </a:p>
        </p:txBody>
      </p:sp>
      <p:sp>
        <p:nvSpPr>
          <p:cNvPr id="3" name="Text Placeholder 2"/>
          <p:cNvSpPr>
            <a:spLocks noGrp="1"/>
          </p:cNvSpPr>
          <p:nvPr>
            <p:ph type="body" sz="quarter" idx="10"/>
          </p:nvPr>
        </p:nvSpPr>
        <p:spPr/>
        <p:txBody>
          <a:bodyPr/>
          <a:lstStyle/>
          <a:p>
            <a:r>
              <a:rPr lang="en-US" dirty="0"/>
              <a:t>Software quality, </a:t>
            </a:r>
            <a:r>
              <a:rPr lang="en-GB" dirty="0"/>
              <a:t>External factors</a:t>
            </a:r>
            <a:endParaRPr lang="en-US" dirty="0"/>
          </a:p>
        </p:txBody>
      </p:sp>
    </p:spTree>
    <p:extLst>
      <p:ext uri="{BB962C8B-B14F-4D97-AF65-F5344CB8AC3E}">
        <p14:creationId xmlns:p14="http://schemas.microsoft.com/office/powerpoint/2010/main" val="382568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2277547" cy="647100"/>
          </a:xfrm>
        </p:spPr>
        <p:txBody>
          <a:bodyPr/>
          <a:lstStyle/>
          <a:p>
            <a:r>
              <a:rPr lang="en-US" dirty="0"/>
              <a:t>Exercise</a:t>
            </a:r>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5813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202112" cy="3383280"/>
          </a:xfrm>
        </p:spPr>
        <p:txBody>
          <a:bodyPr anchor="ctr">
            <a:normAutofit/>
          </a:bodyPr>
          <a:lstStyle/>
          <a:p>
            <a:r>
              <a:rPr lang="en-GB" dirty="0" smtClean="0"/>
              <a:t>The snakes are controlled</a:t>
            </a:r>
            <a:r>
              <a:rPr lang="en-US" dirty="0"/>
              <a:t> </a:t>
            </a:r>
            <a:r>
              <a:rPr lang="en-US" dirty="0" smtClean="0"/>
              <a:t>by different algorithmic strategies</a:t>
            </a:r>
          </a:p>
        </p:txBody>
      </p:sp>
      <p:sp>
        <p:nvSpPr>
          <p:cNvPr id="3" name="Text Placeholder 2"/>
          <p:cNvSpPr>
            <a:spLocks noGrp="1"/>
          </p:cNvSpPr>
          <p:nvPr>
            <p:ph type="body" sz="quarter" idx="10"/>
          </p:nvPr>
        </p:nvSpPr>
        <p:spPr/>
        <p:txBody>
          <a:bodyPr/>
          <a:lstStyle/>
          <a:p>
            <a:r>
              <a:rPr lang="en-US" dirty="0" smtClean="0"/>
              <a:t>Snake application</a:t>
            </a:r>
            <a:endParaRPr lang="en-US" dirty="0"/>
          </a:p>
        </p:txBody>
      </p:sp>
      <p:pic>
        <p:nvPicPr>
          <p:cNvPr id="5" name="Picture 4"/>
          <p:cNvPicPr>
            <a:picLocks noChangeAspect="1"/>
          </p:cNvPicPr>
          <p:nvPr/>
        </p:nvPicPr>
        <p:blipFill>
          <a:blip r:embed="rId2"/>
          <a:stretch>
            <a:fillRect/>
          </a:stretch>
        </p:blipFill>
        <p:spPr>
          <a:xfrm>
            <a:off x="5314950" y="1030914"/>
            <a:ext cx="3267075" cy="3432264"/>
          </a:xfrm>
          <a:prstGeom prst="rect">
            <a:avLst/>
          </a:prstGeom>
          <a:ln>
            <a:solidFill>
              <a:schemeClr val="tx2"/>
            </a:solidFill>
          </a:ln>
        </p:spPr>
      </p:pic>
    </p:spTree>
    <p:extLst>
      <p:ext uri="{BB962C8B-B14F-4D97-AF65-F5344CB8AC3E}">
        <p14:creationId xmlns:p14="http://schemas.microsoft.com/office/powerpoint/2010/main" val="267648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6884577" cy="647100"/>
          </a:xfrm>
        </p:spPr>
        <p:txBody>
          <a:bodyPr/>
          <a:lstStyle/>
          <a:p>
            <a:r>
              <a:rPr lang="en-US" dirty="0"/>
              <a:t>Object-oriented </a:t>
            </a:r>
            <a:r>
              <a:rPr lang="en-US" dirty="0" smtClean="0"/>
              <a:t>Principles</a:t>
            </a:r>
            <a:endParaRPr lang="en-US" dirty="0"/>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34913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60363" y="1079898"/>
            <a:ext cx="4097337" cy="3383280"/>
          </a:xfrm>
        </p:spPr>
        <p:txBody>
          <a:bodyPr anchor="ctr"/>
          <a:lstStyle/>
          <a:p>
            <a:r>
              <a:rPr lang="en-US" b="1" dirty="0"/>
              <a:t>A</a:t>
            </a:r>
            <a:r>
              <a:rPr lang="en-US" dirty="0"/>
              <a:t>bstraction</a:t>
            </a:r>
          </a:p>
          <a:p>
            <a:r>
              <a:rPr lang="en-US" b="1" dirty="0"/>
              <a:t>P</a:t>
            </a:r>
            <a:r>
              <a:rPr lang="en-US" dirty="0"/>
              <a:t>olymorphism</a:t>
            </a:r>
          </a:p>
          <a:p>
            <a:r>
              <a:rPr lang="en-US" b="1" dirty="0"/>
              <a:t>I</a:t>
            </a:r>
            <a:r>
              <a:rPr lang="en-US" dirty="0"/>
              <a:t>nheritance</a:t>
            </a:r>
          </a:p>
          <a:p>
            <a:r>
              <a:rPr lang="en-US" b="1" dirty="0"/>
              <a:t>E</a:t>
            </a:r>
            <a:r>
              <a:rPr lang="en-US" dirty="0"/>
              <a:t>ncapsulation and Information </a:t>
            </a:r>
            <a:r>
              <a:rPr lang="en-US" dirty="0" smtClean="0"/>
              <a:t>hiding</a:t>
            </a:r>
            <a:endParaRPr lang="en-US" dirty="0"/>
          </a:p>
        </p:txBody>
      </p:sp>
      <p:sp>
        <p:nvSpPr>
          <p:cNvPr id="8" name="Text Placeholder 7"/>
          <p:cNvSpPr>
            <a:spLocks noGrp="1"/>
          </p:cNvSpPr>
          <p:nvPr>
            <p:ph type="body" sz="quarter" idx="10"/>
          </p:nvPr>
        </p:nvSpPr>
        <p:spPr/>
        <p:txBody>
          <a:bodyPr/>
          <a:lstStyle/>
          <a:p>
            <a:r>
              <a:rPr lang="en-US" dirty="0"/>
              <a:t>Core OO concepts</a:t>
            </a:r>
          </a:p>
        </p:txBody>
      </p:sp>
      <p:pic>
        <p:nvPicPr>
          <p:cNvPr id="10" name="Picture 9"/>
          <p:cNvPicPr>
            <a:picLocks noChangeAspect="1"/>
          </p:cNvPicPr>
          <p:nvPr/>
        </p:nvPicPr>
        <p:blipFill>
          <a:blip r:embed="rId2"/>
          <a:stretch>
            <a:fillRect/>
          </a:stretch>
        </p:blipFill>
        <p:spPr>
          <a:xfrm>
            <a:off x="5023041" y="1072278"/>
            <a:ext cx="3657600" cy="3390900"/>
          </a:xfrm>
          <a:prstGeom prst="rect">
            <a:avLst/>
          </a:prstGeom>
        </p:spPr>
      </p:pic>
    </p:spTree>
    <p:extLst>
      <p:ext uri="{BB962C8B-B14F-4D97-AF65-F5344CB8AC3E}">
        <p14:creationId xmlns:p14="http://schemas.microsoft.com/office/powerpoint/2010/main" val="350498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chor="ctr"/>
          <a:lstStyle/>
          <a:p>
            <a:r>
              <a:rPr lang="en-US" dirty="0"/>
              <a:t>Introduction</a:t>
            </a:r>
          </a:p>
          <a:p>
            <a:r>
              <a:rPr lang="en-US" dirty="0"/>
              <a:t>Design UML Class </a:t>
            </a:r>
            <a:r>
              <a:rPr lang="en-US" dirty="0" smtClean="0"/>
              <a:t>diagram</a:t>
            </a:r>
            <a:endParaRPr lang="en-US" dirty="0"/>
          </a:p>
          <a:p>
            <a:r>
              <a:rPr lang="en-US" dirty="0"/>
              <a:t>Object-Oriented Principles</a:t>
            </a:r>
          </a:p>
          <a:p>
            <a:r>
              <a:rPr lang="en-US" dirty="0"/>
              <a:t>Redesign the Class </a:t>
            </a:r>
            <a:r>
              <a:rPr lang="en-US" dirty="0" smtClean="0"/>
              <a:t>diagram</a:t>
            </a:r>
            <a:endParaRPr lang="en-US" dirty="0"/>
          </a:p>
        </p:txBody>
      </p:sp>
      <p:sp>
        <p:nvSpPr>
          <p:cNvPr id="8" name="Text Placeholder 7"/>
          <p:cNvSpPr>
            <a:spLocks noGrp="1"/>
          </p:cNvSpPr>
          <p:nvPr>
            <p:ph type="body" sz="quarter" idx="10"/>
          </p:nvPr>
        </p:nvSpPr>
        <p:spPr/>
        <p:txBody>
          <a:bodyPr/>
          <a:lstStyle/>
          <a:p>
            <a:r>
              <a:rPr lang="hu-HU" dirty="0" smtClean="0"/>
              <a:t>Agenda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762" y="1480900"/>
            <a:ext cx="3871913" cy="2581275"/>
          </a:xfrm>
          <a:prstGeom prst="rect">
            <a:avLst/>
          </a:prstGeom>
          <a:ln>
            <a:solidFill>
              <a:schemeClr val="tx2"/>
            </a:solidFill>
          </a:ln>
        </p:spPr>
      </p:pic>
    </p:spTree>
    <p:extLst>
      <p:ext uri="{BB962C8B-B14F-4D97-AF65-F5344CB8AC3E}">
        <p14:creationId xmlns:p14="http://schemas.microsoft.com/office/powerpoint/2010/main" val="2568028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544887" cy="3383280"/>
          </a:xfrm>
        </p:spPr>
        <p:txBody>
          <a:bodyPr anchor="ctr"/>
          <a:lstStyle/>
          <a:p>
            <a:r>
              <a:rPr lang="en-GB" dirty="0"/>
              <a:t>Encapsulation </a:t>
            </a:r>
          </a:p>
          <a:p>
            <a:pPr lvl="1"/>
            <a:r>
              <a:rPr lang="en-GB" dirty="0"/>
              <a:t>Bundle data with the </a:t>
            </a:r>
            <a:r>
              <a:rPr lang="en-GB" dirty="0" smtClean="0"/>
              <a:t>operations</a:t>
            </a:r>
            <a:endParaRPr lang="hu-HU" dirty="0" smtClean="0"/>
          </a:p>
          <a:p>
            <a:pPr lvl="1"/>
            <a:endParaRPr lang="en-GB" dirty="0"/>
          </a:p>
          <a:p>
            <a:r>
              <a:rPr lang="en-GB" dirty="0"/>
              <a:t>Information hiding</a:t>
            </a:r>
          </a:p>
          <a:p>
            <a:pPr lvl="1"/>
            <a:r>
              <a:rPr lang="en-GB" dirty="0"/>
              <a:t>Hiding implementation details (not just the attributes)</a:t>
            </a:r>
          </a:p>
          <a:p>
            <a:pPr lvl="1"/>
            <a:r>
              <a:rPr lang="en-GB" dirty="0"/>
              <a:t>Hiding internal concepts</a:t>
            </a:r>
          </a:p>
          <a:p>
            <a:pPr lvl="1"/>
            <a:r>
              <a:rPr lang="en-GB" dirty="0"/>
              <a:t>Protect components of the object from external entities</a:t>
            </a:r>
          </a:p>
          <a:p>
            <a:endParaRPr lang="en-US" dirty="0"/>
          </a:p>
        </p:txBody>
      </p:sp>
      <p:sp>
        <p:nvSpPr>
          <p:cNvPr id="3" name="Text Placeholder 2"/>
          <p:cNvSpPr>
            <a:spLocks noGrp="1"/>
          </p:cNvSpPr>
          <p:nvPr>
            <p:ph type="body" sz="quarter" idx="10"/>
          </p:nvPr>
        </p:nvSpPr>
        <p:spPr/>
        <p:txBody>
          <a:bodyPr/>
          <a:lstStyle/>
          <a:p>
            <a:r>
              <a:rPr lang="en-US" dirty="0"/>
              <a:t>Encapsulation and Information hiding</a:t>
            </a:r>
          </a:p>
        </p:txBody>
      </p:sp>
      <p:pic>
        <p:nvPicPr>
          <p:cNvPr id="5" name="Picture 4"/>
          <p:cNvPicPr>
            <a:picLocks noChangeAspect="1"/>
          </p:cNvPicPr>
          <p:nvPr/>
        </p:nvPicPr>
        <p:blipFill>
          <a:blip r:embed="rId2"/>
          <a:stretch>
            <a:fillRect/>
          </a:stretch>
        </p:blipFill>
        <p:spPr>
          <a:xfrm>
            <a:off x="4840610" y="1376125"/>
            <a:ext cx="3565202" cy="2790825"/>
          </a:xfrm>
          <a:prstGeom prst="rect">
            <a:avLst/>
          </a:prstGeom>
          <a:ln>
            <a:solidFill>
              <a:schemeClr val="tx2"/>
            </a:solidFill>
          </a:ln>
        </p:spPr>
      </p:pic>
    </p:spTree>
    <p:extLst>
      <p:ext uri="{BB962C8B-B14F-4D97-AF65-F5344CB8AC3E}">
        <p14:creationId xmlns:p14="http://schemas.microsoft.com/office/powerpoint/2010/main" val="152104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621087" cy="3383280"/>
          </a:xfrm>
        </p:spPr>
        <p:txBody>
          <a:bodyPr anchor="ctr"/>
          <a:lstStyle/>
          <a:p>
            <a:pPr marL="0" indent="0">
              <a:buNone/>
            </a:pPr>
            <a:r>
              <a:rPr lang="en-US" b="1" dirty="0"/>
              <a:t>Definition</a:t>
            </a:r>
          </a:p>
          <a:p>
            <a:pPr marL="0" indent="0">
              <a:buNone/>
            </a:pPr>
            <a:r>
              <a:rPr lang="hu-HU" dirty="0"/>
              <a:t>P</a:t>
            </a:r>
            <a:r>
              <a:rPr lang="en-GB" dirty="0"/>
              <a:t>reserving information that is relevant in a given context, and forgetting information that is irrelevant in that context</a:t>
            </a:r>
            <a:endParaRPr lang="hu-HU" dirty="0"/>
          </a:p>
          <a:p>
            <a:pPr marL="0" indent="0">
              <a:buNone/>
            </a:pPr>
            <a:endParaRPr lang="en-US" dirty="0"/>
          </a:p>
        </p:txBody>
      </p:sp>
      <p:sp>
        <p:nvSpPr>
          <p:cNvPr id="3" name="Text Placeholder 2"/>
          <p:cNvSpPr>
            <a:spLocks noGrp="1"/>
          </p:cNvSpPr>
          <p:nvPr>
            <p:ph type="body" sz="quarter" idx="10"/>
          </p:nvPr>
        </p:nvSpPr>
        <p:spPr/>
        <p:txBody>
          <a:bodyPr/>
          <a:lstStyle/>
          <a:p>
            <a:r>
              <a:rPr lang="en-US" dirty="0"/>
              <a:t>Abstraction</a:t>
            </a:r>
          </a:p>
        </p:txBody>
      </p:sp>
      <p:pic>
        <p:nvPicPr>
          <p:cNvPr id="4" name="Content Placeholder 6"/>
          <p:cNvPicPr>
            <a:picLocks noChangeAspect="1"/>
          </p:cNvPicPr>
          <p:nvPr/>
        </p:nvPicPr>
        <p:blipFill>
          <a:blip r:embed="rId2"/>
          <a:stretch>
            <a:fillRect/>
          </a:stretch>
        </p:blipFill>
        <p:spPr>
          <a:xfrm>
            <a:off x="4239112" y="1079898"/>
            <a:ext cx="4600088" cy="3296629"/>
          </a:xfrm>
          <a:prstGeom prst="rect">
            <a:avLst/>
          </a:prstGeom>
        </p:spPr>
      </p:pic>
      <p:sp>
        <p:nvSpPr>
          <p:cNvPr id="5" name="Rectangle 4"/>
          <p:cNvSpPr/>
          <p:nvPr/>
        </p:nvSpPr>
        <p:spPr>
          <a:xfrm>
            <a:off x="3829050" y="4376527"/>
            <a:ext cx="5010150" cy="246221"/>
          </a:xfrm>
          <a:prstGeom prst="rect">
            <a:avLst/>
          </a:prstGeom>
        </p:spPr>
        <p:txBody>
          <a:bodyPr wrap="square">
            <a:spAutoFit/>
          </a:bodyPr>
          <a:lstStyle/>
          <a:p>
            <a:pPr algn="r"/>
            <a:r>
              <a:rPr lang="en-GB" sz="1000" dirty="0" smtClean="0"/>
              <a:t>Object-Oriented </a:t>
            </a:r>
            <a:r>
              <a:rPr lang="en-GB" sz="1000" dirty="0"/>
              <a:t>Analysis and Design with Applications, Addison-Wesley</a:t>
            </a:r>
            <a:endParaRPr lang="en-US" sz="1000" dirty="0"/>
          </a:p>
        </p:txBody>
      </p:sp>
    </p:spTree>
    <p:extLst>
      <p:ext uri="{BB962C8B-B14F-4D97-AF65-F5344CB8AC3E}">
        <p14:creationId xmlns:p14="http://schemas.microsoft.com/office/powerpoint/2010/main" val="387653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506912" cy="3383280"/>
          </a:xfrm>
        </p:spPr>
        <p:txBody>
          <a:bodyPr anchor="ctr"/>
          <a:lstStyle/>
          <a:p>
            <a:r>
              <a:rPr lang="en-US" dirty="0"/>
              <a:t>Managing complexity</a:t>
            </a:r>
          </a:p>
          <a:p>
            <a:r>
              <a:rPr lang="en-US" dirty="0"/>
              <a:t>Modeling a concept </a:t>
            </a:r>
          </a:p>
          <a:p>
            <a:r>
              <a:rPr lang="en-GB" dirty="0"/>
              <a:t>Use abstractions whenever suitable in order to avoid duplication</a:t>
            </a:r>
          </a:p>
          <a:p>
            <a:r>
              <a:rPr lang="en-GB" dirty="0"/>
              <a:t>Represent an unbounded group of possible behaviours</a:t>
            </a:r>
          </a:p>
          <a:p>
            <a:r>
              <a:rPr lang="en-GB" dirty="0"/>
              <a:t>Abstract entities are the most stable in the </a:t>
            </a:r>
            <a:r>
              <a:rPr lang="en-GB" dirty="0" smtClean="0"/>
              <a:t>system</a:t>
            </a:r>
            <a:endParaRPr lang="en-US" dirty="0"/>
          </a:p>
        </p:txBody>
      </p:sp>
      <p:sp>
        <p:nvSpPr>
          <p:cNvPr id="3" name="Text Placeholder 2"/>
          <p:cNvSpPr>
            <a:spLocks noGrp="1"/>
          </p:cNvSpPr>
          <p:nvPr>
            <p:ph type="body" sz="quarter" idx="10"/>
          </p:nvPr>
        </p:nvSpPr>
        <p:spPr/>
        <p:txBody>
          <a:bodyPr/>
          <a:lstStyle/>
          <a:p>
            <a:r>
              <a:rPr lang="en-US" dirty="0"/>
              <a:t>Usage of Abstraction</a:t>
            </a:r>
          </a:p>
        </p:txBody>
      </p:sp>
      <p:grpSp>
        <p:nvGrpSpPr>
          <p:cNvPr id="5" name="Group 4"/>
          <p:cNvGrpSpPr/>
          <p:nvPr/>
        </p:nvGrpSpPr>
        <p:grpSpPr>
          <a:xfrm>
            <a:off x="5534023" y="1742609"/>
            <a:ext cx="3051175" cy="2057857"/>
            <a:chOff x="5514973" y="1675865"/>
            <a:chExt cx="3051175" cy="2057857"/>
          </a:xfrm>
        </p:grpSpPr>
        <p:pic>
          <p:nvPicPr>
            <p:cNvPr id="3074" name="Picture 2" descr="rich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973" y="1675865"/>
              <a:ext cx="3051175" cy="1811636"/>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5737961" y="3487501"/>
              <a:ext cx="2605200" cy="246221"/>
            </a:xfrm>
            <a:prstGeom prst="rect">
              <a:avLst/>
            </a:prstGeom>
          </p:spPr>
          <p:txBody>
            <a:bodyPr wrap="none">
              <a:spAutoFit/>
            </a:bodyPr>
            <a:lstStyle/>
            <a:p>
              <a:r>
                <a:rPr lang="de-DE" sz="1000" dirty="0">
                  <a:solidFill>
                    <a:srgbClr val="222222"/>
                  </a:solidFill>
                  <a:latin typeface="headline-semi-bold"/>
                </a:rPr>
                <a:t>Gerhard </a:t>
              </a:r>
              <a:r>
                <a:rPr lang="de-DE" sz="1000" dirty="0" err="1">
                  <a:solidFill>
                    <a:srgbClr val="222222"/>
                  </a:solidFill>
                  <a:latin typeface="headline-semi-bold"/>
                </a:rPr>
                <a:t>Richter's</a:t>
              </a:r>
              <a:r>
                <a:rPr lang="de-DE" sz="1000" dirty="0">
                  <a:solidFill>
                    <a:srgbClr val="222222"/>
                  </a:solidFill>
                  <a:latin typeface="headline-semi-bold"/>
                </a:rPr>
                <a:t> "Abstraktes Bild (804-9)"</a:t>
              </a:r>
              <a:endParaRPr lang="en-US" sz="1000" dirty="0"/>
            </a:p>
          </p:txBody>
        </p:sp>
      </p:grpSp>
    </p:spTree>
    <p:extLst>
      <p:ext uri="{BB962C8B-B14F-4D97-AF65-F5344CB8AC3E}">
        <p14:creationId xmlns:p14="http://schemas.microsoft.com/office/powerpoint/2010/main" val="62725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678237" cy="3383280"/>
          </a:xfrm>
        </p:spPr>
        <p:txBody>
          <a:bodyPr anchor="ctr"/>
          <a:lstStyle/>
          <a:p>
            <a:r>
              <a:rPr lang="en-GB" dirty="0"/>
              <a:t>Deriving a new class from an existing one</a:t>
            </a:r>
          </a:p>
          <a:p>
            <a:r>
              <a:rPr lang="en-US" dirty="0"/>
              <a:t>Strongest relationship between classes</a:t>
            </a:r>
          </a:p>
          <a:p>
            <a:r>
              <a:rPr lang="en-US" dirty="0"/>
              <a:t>Usage</a:t>
            </a:r>
          </a:p>
          <a:p>
            <a:pPr lvl="1"/>
            <a:r>
              <a:rPr lang="en-US" dirty="0"/>
              <a:t>Mechanism for code reuse</a:t>
            </a:r>
          </a:p>
          <a:p>
            <a:pPr lvl="1"/>
            <a:r>
              <a:rPr lang="en-US" dirty="0"/>
              <a:t>Establishes an </a:t>
            </a:r>
            <a:r>
              <a:rPr lang="en-US" i="1" dirty="0"/>
              <a:t>is-a</a:t>
            </a:r>
            <a:r>
              <a:rPr lang="en-US" dirty="0"/>
              <a:t> relationship</a:t>
            </a:r>
          </a:p>
          <a:p>
            <a:pPr lvl="1"/>
            <a:r>
              <a:rPr lang="en-GB" dirty="0"/>
              <a:t>Allow independent extensions of the original </a:t>
            </a:r>
            <a:r>
              <a:rPr lang="en-GB" dirty="0" smtClean="0"/>
              <a:t>class</a:t>
            </a:r>
            <a:endParaRPr lang="en-US" dirty="0"/>
          </a:p>
        </p:txBody>
      </p:sp>
      <p:sp>
        <p:nvSpPr>
          <p:cNvPr id="3" name="Text Placeholder 2"/>
          <p:cNvSpPr>
            <a:spLocks noGrp="1"/>
          </p:cNvSpPr>
          <p:nvPr>
            <p:ph type="body" sz="quarter" idx="10"/>
          </p:nvPr>
        </p:nvSpPr>
        <p:spPr/>
        <p:txBody>
          <a:bodyPr/>
          <a:lstStyle/>
          <a:p>
            <a:r>
              <a:rPr lang="en-US" dirty="0"/>
              <a:t>Inheritance</a:t>
            </a:r>
          </a:p>
        </p:txBody>
      </p:sp>
      <p:pic>
        <p:nvPicPr>
          <p:cNvPr id="2050" name="Picture 2" descr="https://s-media-cache-ak0.pinimg.com/736x/9f/bd/02/9fbd022e98b9b7a54375210bf358cba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227" y="1460898"/>
            <a:ext cx="3924924" cy="261461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512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895350"/>
            <a:ext cx="3906837" cy="3714750"/>
          </a:xfrm>
        </p:spPr>
        <p:txBody>
          <a:bodyPr anchor="ctr">
            <a:normAutofit/>
          </a:bodyPr>
          <a:lstStyle/>
          <a:p>
            <a:r>
              <a:rPr lang="en-US" dirty="0"/>
              <a:t>F</a:t>
            </a:r>
            <a:r>
              <a:rPr lang="en-US" dirty="0" smtClean="0"/>
              <a:t>rom Greek</a:t>
            </a:r>
            <a:endParaRPr lang="en-US" dirty="0"/>
          </a:p>
          <a:p>
            <a:pPr lvl="1"/>
            <a:r>
              <a:rPr lang="en-US" dirty="0" smtClean="0"/>
              <a:t>polys: "many</a:t>
            </a:r>
            <a:r>
              <a:rPr lang="en-US" dirty="0"/>
              <a:t>, much" </a:t>
            </a:r>
            <a:endParaRPr lang="en-US" dirty="0" smtClean="0"/>
          </a:p>
          <a:p>
            <a:pPr lvl="1"/>
            <a:r>
              <a:rPr lang="en-US" dirty="0" err="1" smtClean="0"/>
              <a:t>morphē</a:t>
            </a:r>
            <a:r>
              <a:rPr lang="en-US" dirty="0" smtClean="0"/>
              <a:t>: </a:t>
            </a:r>
            <a:r>
              <a:rPr lang="en-US" dirty="0"/>
              <a:t>"form, </a:t>
            </a:r>
            <a:r>
              <a:rPr lang="en-US" dirty="0" smtClean="0"/>
              <a:t>shape“</a:t>
            </a:r>
          </a:p>
          <a:p>
            <a:pPr lvl="1"/>
            <a:endParaRPr lang="en-US" dirty="0" smtClean="0"/>
          </a:p>
          <a:p>
            <a:r>
              <a:rPr lang="en-US" dirty="0" smtClean="0"/>
              <a:t>Kinds </a:t>
            </a:r>
            <a:r>
              <a:rPr lang="en-US" dirty="0"/>
              <a:t>of polymorphism</a:t>
            </a:r>
          </a:p>
          <a:p>
            <a:pPr lvl="1"/>
            <a:r>
              <a:rPr lang="en-GB" dirty="0"/>
              <a:t>function overloading</a:t>
            </a:r>
          </a:p>
          <a:p>
            <a:pPr lvl="1"/>
            <a:r>
              <a:rPr lang="en-GB" dirty="0"/>
              <a:t>generic programming</a:t>
            </a:r>
          </a:p>
          <a:p>
            <a:pPr lvl="1"/>
            <a:r>
              <a:rPr lang="en-GB" b="1" dirty="0"/>
              <a:t>function override (OO polymorphism)</a:t>
            </a:r>
          </a:p>
          <a:p>
            <a:pPr lvl="1"/>
            <a:endParaRPr lang="en-US" dirty="0" smtClean="0"/>
          </a:p>
          <a:p>
            <a:r>
              <a:rPr lang="en-GB" dirty="0"/>
              <a:t>OO polymorphism</a:t>
            </a:r>
            <a:endParaRPr lang="en-US" dirty="0" smtClean="0"/>
          </a:p>
          <a:p>
            <a:pPr lvl="1"/>
            <a:r>
              <a:rPr lang="en-GB" dirty="0" smtClean="0"/>
              <a:t>Provision </a:t>
            </a:r>
            <a:r>
              <a:rPr lang="en-GB" dirty="0"/>
              <a:t>of a single interface to entities of different </a:t>
            </a:r>
            <a:r>
              <a:rPr lang="en-GB" dirty="0" smtClean="0"/>
              <a:t>types</a:t>
            </a:r>
            <a:endParaRPr lang="en-GB" dirty="0"/>
          </a:p>
        </p:txBody>
      </p:sp>
      <p:sp>
        <p:nvSpPr>
          <p:cNvPr id="3" name="Text Placeholder 2"/>
          <p:cNvSpPr>
            <a:spLocks noGrp="1"/>
          </p:cNvSpPr>
          <p:nvPr>
            <p:ph type="body" sz="quarter" idx="10"/>
          </p:nvPr>
        </p:nvSpPr>
        <p:spPr/>
        <p:txBody>
          <a:bodyPr/>
          <a:lstStyle/>
          <a:p>
            <a:r>
              <a:rPr lang="en-US" dirty="0"/>
              <a:t>Polymorphism</a:t>
            </a:r>
          </a:p>
        </p:txBody>
      </p:sp>
      <p:pic>
        <p:nvPicPr>
          <p:cNvPr id="4098" name="Picture 2" descr="http://sgugenetics.pbworks.com/f/1334522265/three-head-morph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6" y="1562787"/>
            <a:ext cx="3146424" cy="2417502"/>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35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lnSpcReduction="10000"/>
          </a:bodyPr>
          <a:lstStyle/>
          <a:p>
            <a:r>
              <a:rPr lang="en-GB" dirty="0" smtClean="0"/>
              <a:t>Inheritance</a:t>
            </a:r>
          </a:p>
          <a:p>
            <a:pPr lvl="1"/>
            <a:endParaRPr lang="en-GB" dirty="0"/>
          </a:p>
          <a:p>
            <a:r>
              <a:rPr lang="en-GB" dirty="0"/>
              <a:t>Implementation  </a:t>
            </a:r>
            <a:endParaRPr lang="en-GB" dirty="0" smtClean="0"/>
          </a:p>
          <a:p>
            <a:pPr lvl="1"/>
            <a:endParaRPr lang="en-GB" dirty="0"/>
          </a:p>
          <a:p>
            <a:r>
              <a:rPr lang="en-GB" dirty="0" smtClean="0"/>
              <a:t>Composition</a:t>
            </a:r>
          </a:p>
          <a:p>
            <a:pPr lvl="1"/>
            <a:endParaRPr lang="en-GB" dirty="0"/>
          </a:p>
          <a:p>
            <a:r>
              <a:rPr lang="en-GB" dirty="0" smtClean="0"/>
              <a:t>Aggregation</a:t>
            </a:r>
          </a:p>
          <a:p>
            <a:pPr lvl="1"/>
            <a:endParaRPr lang="en-GB" dirty="0"/>
          </a:p>
          <a:p>
            <a:r>
              <a:rPr lang="en-GB" dirty="0" smtClean="0"/>
              <a:t>Association</a:t>
            </a:r>
          </a:p>
          <a:p>
            <a:pPr lvl="1"/>
            <a:endParaRPr lang="en-GB" dirty="0"/>
          </a:p>
          <a:p>
            <a:r>
              <a:rPr lang="en-GB" dirty="0" smtClean="0"/>
              <a:t>Dependency</a:t>
            </a:r>
            <a:endParaRPr lang="en-GB" dirty="0"/>
          </a:p>
        </p:txBody>
      </p:sp>
      <p:sp>
        <p:nvSpPr>
          <p:cNvPr id="3" name="Text Placeholder 2"/>
          <p:cNvSpPr>
            <a:spLocks noGrp="1"/>
          </p:cNvSpPr>
          <p:nvPr>
            <p:ph type="body" sz="quarter" idx="10"/>
          </p:nvPr>
        </p:nvSpPr>
        <p:spPr/>
        <p:txBody>
          <a:bodyPr/>
          <a:lstStyle/>
          <a:p>
            <a:r>
              <a:rPr lang="en-US" dirty="0"/>
              <a:t>Possible relationships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6537" y="1173186"/>
            <a:ext cx="16192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6537" y="1702935"/>
            <a:ext cx="17049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srcRect/>
          <a:stretch>
            <a:fillRect/>
          </a:stretch>
        </p:blipFill>
        <p:spPr bwMode="auto">
          <a:xfrm>
            <a:off x="2776537" y="2302194"/>
            <a:ext cx="1743075" cy="333375"/>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2776537" y="2891702"/>
            <a:ext cx="1647825" cy="314325"/>
          </a:xfrm>
          <a:prstGeom prst="rect">
            <a:avLst/>
          </a:prstGeom>
          <a:noFill/>
          <a:ln w="9525">
            <a:noFill/>
            <a:miter lim="800000"/>
            <a:headEnd/>
            <a:tailEnd/>
          </a:ln>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1300" y="3537675"/>
            <a:ext cx="167640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6537" y="4051407"/>
            <a:ext cx="16668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305425" y="1143071"/>
            <a:ext cx="1056700" cy="369332"/>
          </a:xfrm>
          <a:prstGeom prst="rect">
            <a:avLst/>
          </a:prstGeom>
          <a:noFill/>
        </p:spPr>
        <p:txBody>
          <a:bodyPr wrap="none" rtlCol="0">
            <a:spAutoFit/>
          </a:bodyPr>
          <a:lstStyle/>
          <a:p>
            <a:r>
              <a:rPr lang="en-US" b="1" dirty="0" smtClean="0"/>
              <a:t>extends</a:t>
            </a:r>
            <a:endParaRPr lang="en-US" b="1" dirty="0"/>
          </a:p>
        </p:txBody>
      </p:sp>
      <p:sp>
        <p:nvSpPr>
          <p:cNvPr id="11" name="TextBox 10"/>
          <p:cNvSpPr txBox="1"/>
          <p:nvPr/>
        </p:nvSpPr>
        <p:spPr>
          <a:xfrm>
            <a:off x="5305425" y="1749752"/>
            <a:ext cx="1467068" cy="369332"/>
          </a:xfrm>
          <a:prstGeom prst="rect">
            <a:avLst/>
          </a:prstGeom>
          <a:noFill/>
        </p:spPr>
        <p:txBody>
          <a:bodyPr wrap="none" rtlCol="0">
            <a:spAutoFit/>
          </a:bodyPr>
          <a:lstStyle/>
          <a:p>
            <a:r>
              <a:rPr lang="en-US" b="1" dirty="0" smtClean="0"/>
              <a:t>implements</a:t>
            </a:r>
            <a:endParaRPr lang="en-US" b="1" dirty="0"/>
          </a:p>
        </p:txBody>
      </p:sp>
      <p:sp>
        <p:nvSpPr>
          <p:cNvPr id="12" name="Right Brace 11"/>
          <p:cNvSpPr/>
          <p:nvPr/>
        </p:nvSpPr>
        <p:spPr>
          <a:xfrm>
            <a:off x="4645911" y="2302194"/>
            <a:ext cx="457200" cy="150218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305425" y="2899911"/>
            <a:ext cx="806631" cy="369332"/>
          </a:xfrm>
          <a:prstGeom prst="rect">
            <a:avLst/>
          </a:prstGeom>
          <a:noFill/>
        </p:spPr>
        <p:txBody>
          <a:bodyPr wrap="none" rtlCol="0">
            <a:spAutoFit/>
          </a:bodyPr>
          <a:lstStyle/>
          <a:p>
            <a:r>
              <a:rPr lang="en-US" dirty="0" smtClean="0"/>
              <a:t>~ field</a:t>
            </a:r>
            <a:endParaRPr lang="en-US" dirty="0"/>
          </a:p>
        </p:txBody>
      </p:sp>
      <p:sp>
        <p:nvSpPr>
          <p:cNvPr id="14" name="TextBox 13"/>
          <p:cNvSpPr txBox="1"/>
          <p:nvPr/>
        </p:nvSpPr>
        <p:spPr>
          <a:xfrm>
            <a:off x="5305425" y="4050071"/>
            <a:ext cx="2020746" cy="369332"/>
          </a:xfrm>
          <a:prstGeom prst="rect">
            <a:avLst/>
          </a:prstGeom>
          <a:noFill/>
        </p:spPr>
        <p:txBody>
          <a:bodyPr wrap="none" rtlCol="0">
            <a:spAutoFit/>
          </a:bodyPr>
          <a:lstStyle/>
          <a:p>
            <a:r>
              <a:rPr lang="hu-HU" dirty="0" smtClean="0"/>
              <a:t>~</a:t>
            </a:r>
            <a:r>
              <a:rPr lang="en-US" dirty="0" smtClean="0"/>
              <a:t> may be affected</a:t>
            </a:r>
            <a:endParaRPr lang="en-US" dirty="0"/>
          </a:p>
        </p:txBody>
      </p:sp>
    </p:spTree>
    <p:extLst>
      <p:ext uri="{BB962C8B-B14F-4D97-AF65-F5344CB8AC3E}">
        <p14:creationId xmlns:p14="http://schemas.microsoft.com/office/powerpoint/2010/main" val="3238710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754437" cy="3383280"/>
          </a:xfrm>
        </p:spPr>
        <p:txBody>
          <a:bodyPr anchor="ctr"/>
          <a:lstStyle/>
          <a:p>
            <a:pPr marL="0" indent="0">
              <a:buNone/>
            </a:pPr>
            <a:r>
              <a:rPr lang="en-US" dirty="0" smtClean="0"/>
              <a:t>Solution: </a:t>
            </a:r>
            <a:r>
              <a:rPr lang="en-US" b="1" dirty="0" smtClean="0"/>
              <a:t>Java interface</a:t>
            </a:r>
          </a:p>
          <a:p>
            <a:pPr marL="274320"/>
            <a:r>
              <a:rPr lang="en-US" dirty="0" smtClean="0"/>
              <a:t>Method declarations</a:t>
            </a:r>
          </a:p>
          <a:p>
            <a:pPr marL="274320"/>
            <a:r>
              <a:rPr lang="en-US" dirty="0" smtClean="0"/>
              <a:t>No fields, no implementation</a:t>
            </a:r>
          </a:p>
          <a:p>
            <a:pPr marL="274320"/>
            <a:r>
              <a:rPr lang="en-US" dirty="0" smtClean="0"/>
              <a:t>(default methods from Java 8)</a:t>
            </a:r>
            <a:endParaRPr lang="en-US" dirty="0"/>
          </a:p>
        </p:txBody>
      </p:sp>
      <p:sp>
        <p:nvSpPr>
          <p:cNvPr id="3" name="Text Placeholder 2"/>
          <p:cNvSpPr>
            <a:spLocks noGrp="1"/>
          </p:cNvSpPr>
          <p:nvPr>
            <p:ph type="body" sz="quarter" idx="10"/>
          </p:nvPr>
        </p:nvSpPr>
        <p:spPr/>
        <p:txBody>
          <a:bodyPr/>
          <a:lstStyle/>
          <a:p>
            <a:r>
              <a:rPr lang="en-US" dirty="0" smtClean="0"/>
              <a:t>Multiple inheritance</a:t>
            </a:r>
            <a:endParaRPr lang="en-US" dirty="0"/>
          </a:p>
        </p:txBody>
      </p:sp>
      <p:grpSp>
        <p:nvGrpSpPr>
          <p:cNvPr id="30" name="Group 29"/>
          <p:cNvGrpSpPr/>
          <p:nvPr/>
        </p:nvGrpSpPr>
        <p:grpSpPr>
          <a:xfrm>
            <a:off x="5678440" y="1514475"/>
            <a:ext cx="2509980" cy="2525578"/>
            <a:chOff x="5678440" y="1514475"/>
            <a:chExt cx="2509980" cy="2525578"/>
          </a:xfrm>
        </p:grpSpPr>
        <p:sp>
          <p:nvSpPr>
            <p:cNvPr id="4" name="Rectangle 3"/>
            <p:cNvSpPr/>
            <p:nvPr/>
          </p:nvSpPr>
          <p:spPr>
            <a:xfrm>
              <a:off x="6131922" y="3732276"/>
              <a:ext cx="1596912" cy="307777"/>
            </a:xfrm>
            <a:prstGeom prst="rect">
              <a:avLst/>
            </a:prstGeom>
          </p:spPr>
          <p:txBody>
            <a:bodyPr wrap="none">
              <a:spAutoFit/>
            </a:bodyPr>
            <a:lstStyle/>
            <a:p>
              <a:r>
                <a:rPr lang="en-US" dirty="0" smtClean="0">
                  <a:solidFill>
                    <a:srgbClr val="252525"/>
                  </a:solidFill>
                  <a:latin typeface="Arial" panose="020B0604020202020204" pitchFamily="34" charset="0"/>
                </a:rPr>
                <a:t>Diamond </a:t>
              </a:r>
              <a:r>
                <a:rPr lang="en-US" dirty="0">
                  <a:solidFill>
                    <a:srgbClr val="252525"/>
                  </a:solidFill>
                  <a:latin typeface="Arial" panose="020B0604020202020204" pitchFamily="34" charset="0"/>
                </a:rPr>
                <a:t>problem</a:t>
              </a:r>
              <a:endParaRPr lang="en-US" dirty="0"/>
            </a:p>
          </p:txBody>
        </p:sp>
        <p:grpSp>
          <p:nvGrpSpPr>
            <p:cNvPr id="5" name="Group 4"/>
            <p:cNvGrpSpPr/>
            <p:nvPr/>
          </p:nvGrpSpPr>
          <p:grpSpPr>
            <a:xfrm>
              <a:off x="5678440" y="1514475"/>
              <a:ext cx="2509980" cy="1259828"/>
              <a:chOff x="5687965" y="1733550"/>
              <a:chExt cx="2509980" cy="1259828"/>
            </a:xfrm>
          </p:grpSpPr>
          <p:sp>
            <p:nvSpPr>
              <p:cNvPr id="6" name="Rectangle 5"/>
              <p:cNvSpPr/>
              <p:nvPr/>
            </p:nvSpPr>
            <p:spPr>
              <a:xfrm>
                <a:off x="6324600" y="1733550"/>
                <a:ext cx="1200150" cy="3657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Person</a:t>
                </a:r>
                <a:endParaRPr lang="en-US" dirty="0"/>
              </a:p>
            </p:txBody>
          </p:sp>
          <p:sp>
            <p:nvSpPr>
              <p:cNvPr id="7" name="Rectangle 6"/>
              <p:cNvSpPr/>
              <p:nvPr/>
            </p:nvSpPr>
            <p:spPr>
              <a:xfrm>
                <a:off x="5687965" y="2627618"/>
                <a:ext cx="1200150" cy="3657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Student</a:t>
                </a:r>
                <a:endParaRPr lang="en-US" dirty="0"/>
              </a:p>
            </p:txBody>
          </p:sp>
          <p:sp>
            <p:nvSpPr>
              <p:cNvPr id="8" name="Rectangle 7"/>
              <p:cNvSpPr/>
              <p:nvPr/>
            </p:nvSpPr>
            <p:spPr>
              <a:xfrm>
                <a:off x="6997795" y="2627617"/>
                <a:ext cx="1200150" cy="3657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Employee</a:t>
                </a:r>
                <a:endParaRPr lang="en-US" dirty="0"/>
              </a:p>
            </p:txBody>
          </p:sp>
          <p:cxnSp>
            <p:nvCxnSpPr>
              <p:cNvPr id="9" name="Elbow Connector 8"/>
              <p:cNvCxnSpPr>
                <a:stCxn id="7" idx="0"/>
                <a:endCxn id="6" idx="2"/>
              </p:cNvCxnSpPr>
              <p:nvPr/>
            </p:nvCxnSpPr>
            <p:spPr>
              <a:xfrm rot="5400000" flipH="1" flipV="1">
                <a:off x="6342203" y="2045147"/>
                <a:ext cx="528308" cy="636635"/>
              </a:xfrm>
              <a:prstGeom prst="bentConnector3">
                <a:avLst/>
              </a:prstGeom>
              <a:ln cap="flat">
                <a:solidFill>
                  <a:schemeClr val="accent1">
                    <a:lumMod val="7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8" idx="0"/>
                <a:endCxn id="6" idx="2"/>
              </p:cNvCxnSpPr>
              <p:nvPr/>
            </p:nvCxnSpPr>
            <p:spPr>
              <a:xfrm rot="16200000" flipV="1">
                <a:off x="6997120" y="2026866"/>
                <a:ext cx="528307" cy="673195"/>
              </a:xfrm>
              <a:prstGeom prst="bentConnector3">
                <a:avLst/>
              </a:prstGeom>
              <a:ln cap="flat">
                <a:solidFill>
                  <a:schemeClr val="accent1">
                    <a:lumMod val="7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9" name="Rectangle 18"/>
            <p:cNvSpPr/>
            <p:nvPr/>
          </p:nvSpPr>
          <p:spPr>
            <a:xfrm>
              <a:off x="6315075" y="3145986"/>
              <a:ext cx="1200150" cy="3657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Trainee</a:t>
              </a:r>
              <a:endParaRPr lang="en-US" dirty="0"/>
            </a:p>
          </p:txBody>
        </p:sp>
        <p:cxnSp>
          <p:nvCxnSpPr>
            <p:cNvPr id="20" name="Elbow Connector 19"/>
            <p:cNvCxnSpPr>
              <a:stCxn id="19" idx="0"/>
              <a:endCxn id="7" idx="2"/>
            </p:cNvCxnSpPr>
            <p:nvPr/>
          </p:nvCxnSpPr>
          <p:spPr>
            <a:xfrm rot="16200000" flipV="1">
              <a:off x="6410992" y="2641827"/>
              <a:ext cx="371683" cy="636635"/>
            </a:xfrm>
            <a:prstGeom prst="bentConnector3">
              <a:avLst>
                <a:gd name="adj1" fmla="val 39749"/>
              </a:avLst>
            </a:prstGeom>
            <a:ln cap="flat">
              <a:solidFill>
                <a:schemeClr val="accent1">
                  <a:lumMod val="7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9" idx="0"/>
              <a:endCxn id="8" idx="2"/>
            </p:cNvCxnSpPr>
            <p:nvPr/>
          </p:nvCxnSpPr>
          <p:spPr>
            <a:xfrm rot="5400000" flipH="1" flipV="1">
              <a:off x="7065905" y="2623547"/>
              <a:ext cx="371684" cy="673195"/>
            </a:xfrm>
            <a:prstGeom prst="bentConnector3">
              <a:avLst>
                <a:gd name="adj1" fmla="val 39749"/>
              </a:avLst>
            </a:prstGeom>
            <a:ln cap="flat">
              <a:solidFill>
                <a:schemeClr val="accent1">
                  <a:lumMod val="75000"/>
                </a:schemeClr>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377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144962" cy="3383280"/>
          </a:xfrm>
        </p:spPr>
        <p:txBody>
          <a:bodyPr anchor="ctr"/>
          <a:lstStyle/>
          <a:p>
            <a:r>
              <a:rPr lang="en-US" dirty="0"/>
              <a:t>Prefer composition over inheritance</a:t>
            </a:r>
          </a:p>
          <a:p>
            <a:pPr lvl="1"/>
            <a:r>
              <a:rPr lang="en-US" dirty="0"/>
              <a:t>Strive for loosely coupled components</a:t>
            </a:r>
          </a:p>
          <a:p>
            <a:pPr lvl="1"/>
            <a:r>
              <a:rPr lang="en-US" dirty="0"/>
              <a:t>Isolate changes</a:t>
            </a:r>
          </a:p>
          <a:p>
            <a:pPr lvl="1"/>
            <a:r>
              <a:rPr lang="en-US" dirty="0"/>
              <a:t>Composition may change dynamically (relationship between objects)</a:t>
            </a:r>
          </a:p>
          <a:p>
            <a:pPr lvl="1"/>
            <a:r>
              <a:rPr lang="en-GB" dirty="0"/>
              <a:t>HAS-A can be better than an IS-A </a:t>
            </a:r>
            <a:r>
              <a:rPr lang="en-GB" dirty="0" smtClean="0"/>
              <a:t>relationship</a:t>
            </a:r>
          </a:p>
          <a:p>
            <a:pPr lvl="1"/>
            <a:endParaRPr lang="en-GB" dirty="0"/>
          </a:p>
          <a:p>
            <a:r>
              <a:rPr lang="en-GB" dirty="0"/>
              <a:t>Drawbacks</a:t>
            </a:r>
          </a:p>
          <a:p>
            <a:pPr lvl="1"/>
            <a:r>
              <a:rPr lang="en-GB" dirty="0"/>
              <a:t>Additional complexity (dynamic relationship)</a:t>
            </a:r>
          </a:p>
          <a:p>
            <a:pPr lvl="1"/>
            <a:r>
              <a:rPr lang="en-GB" dirty="0"/>
              <a:t>May be an </a:t>
            </a:r>
            <a:r>
              <a:rPr lang="en-US" dirty="0"/>
              <a:t>imperfect </a:t>
            </a:r>
            <a:r>
              <a:rPr lang="en-US" dirty="0" smtClean="0"/>
              <a:t>design</a:t>
            </a:r>
            <a:endParaRPr lang="en-GB" dirty="0"/>
          </a:p>
        </p:txBody>
      </p:sp>
      <p:sp>
        <p:nvSpPr>
          <p:cNvPr id="3" name="Text Placeholder 2"/>
          <p:cNvSpPr>
            <a:spLocks noGrp="1"/>
          </p:cNvSpPr>
          <p:nvPr>
            <p:ph type="body" sz="quarter" idx="10"/>
          </p:nvPr>
        </p:nvSpPr>
        <p:spPr/>
        <p:txBody>
          <a:bodyPr/>
          <a:lstStyle/>
          <a:p>
            <a:r>
              <a:rPr lang="en-US" dirty="0"/>
              <a:t>Inheritance vs. Composition</a:t>
            </a:r>
          </a:p>
        </p:txBody>
      </p:sp>
      <p:sp>
        <p:nvSpPr>
          <p:cNvPr id="4" name="Rectangle 3"/>
          <p:cNvSpPr/>
          <p:nvPr/>
        </p:nvSpPr>
        <p:spPr>
          <a:xfrm>
            <a:off x="6086475" y="1554552"/>
            <a:ext cx="1200150" cy="365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Person</a:t>
            </a:r>
            <a:endParaRPr lang="en-US" dirty="0"/>
          </a:p>
        </p:txBody>
      </p:sp>
      <p:sp>
        <p:nvSpPr>
          <p:cNvPr id="5" name="Rectangle 4"/>
          <p:cNvSpPr/>
          <p:nvPr/>
        </p:nvSpPr>
        <p:spPr>
          <a:xfrm>
            <a:off x="6086475" y="2334320"/>
            <a:ext cx="1200150" cy="365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Student</a:t>
            </a:r>
            <a:endParaRPr lang="en-US" dirty="0"/>
          </a:p>
        </p:txBody>
      </p:sp>
      <p:cxnSp>
        <p:nvCxnSpPr>
          <p:cNvPr id="6" name="Elbow Connector 5"/>
          <p:cNvCxnSpPr>
            <a:stCxn id="5" idx="0"/>
            <a:endCxn id="4" idx="2"/>
          </p:cNvCxnSpPr>
          <p:nvPr/>
        </p:nvCxnSpPr>
        <p:spPr>
          <a:xfrm flipV="1">
            <a:off x="6686550" y="1920312"/>
            <a:ext cx="0" cy="414008"/>
          </a:xfrm>
          <a:prstGeom prst="straightConnector1">
            <a:avLst/>
          </a:prstGeom>
          <a:ln>
            <a:headEnd w="lg" len="lg"/>
            <a:tailEnd type="triangle" w="lg" len="lg"/>
          </a:ln>
        </p:spPr>
        <p:style>
          <a:lnRef idx="2">
            <a:schemeClr val="accent6"/>
          </a:lnRef>
          <a:fillRef idx="0">
            <a:schemeClr val="accent6"/>
          </a:fillRef>
          <a:effectRef idx="1">
            <a:schemeClr val="accent6"/>
          </a:effectRef>
          <a:fontRef idx="minor">
            <a:schemeClr val="tx1"/>
          </a:fontRef>
        </p:style>
      </p:cxnSp>
      <p:grpSp>
        <p:nvGrpSpPr>
          <p:cNvPr id="17" name="Group 16"/>
          <p:cNvGrpSpPr/>
          <p:nvPr/>
        </p:nvGrpSpPr>
        <p:grpSpPr>
          <a:xfrm>
            <a:off x="5205412" y="3564641"/>
            <a:ext cx="2962275" cy="365760"/>
            <a:chOff x="5229225" y="3555116"/>
            <a:chExt cx="2962275" cy="365760"/>
          </a:xfrm>
        </p:grpSpPr>
        <p:sp>
          <p:nvSpPr>
            <p:cNvPr id="9" name="Rectangle 8"/>
            <p:cNvSpPr/>
            <p:nvPr/>
          </p:nvSpPr>
          <p:spPr>
            <a:xfrm>
              <a:off x="6991350" y="3555116"/>
              <a:ext cx="1200150" cy="365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Person</a:t>
              </a:r>
              <a:endParaRPr lang="en-US" dirty="0"/>
            </a:p>
          </p:txBody>
        </p:sp>
        <p:sp>
          <p:nvSpPr>
            <p:cNvPr id="10" name="Rectangle 9"/>
            <p:cNvSpPr/>
            <p:nvPr/>
          </p:nvSpPr>
          <p:spPr>
            <a:xfrm>
              <a:off x="5229225" y="3555116"/>
              <a:ext cx="1200150" cy="3657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Student</a:t>
              </a:r>
              <a:endParaRPr lang="en-US" dirty="0"/>
            </a:p>
          </p:txBody>
        </p:sp>
        <p:cxnSp>
          <p:nvCxnSpPr>
            <p:cNvPr id="13" name="Elbow Connector 5"/>
            <p:cNvCxnSpPr>
              <a:stCxn id="9" idx="1"/>
            </p:cNvCxnSpPr>
            <p:nvPr/>
          </p:nvCxnSpPr>
          <p:spPr>
            <a:xfrm flipH="1">
              <a:off x="6505575" y="3737996"/>
              <a:ext cx="485775" cy="0"/>
            </a:xfrm>
            <a:prstGeom prst="straightConnector1">
              <a:avLst/>
            </a:prstGeom>
            <a:ln>
              <a:headEnd w="lg" len="lg"/>
              <a:tailEnd type="diamond" w="lg" len="lg"/>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2936978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545012" cy="3383280"/>
          </a:xfrm>
        </p:spPr>
        <p:txBody>
          <a:bodyPr anchor="ctr"/>
          <a:lstStyle/>
          <a:p>
            <a:r>
              <a:rPr lang="en-US" dirty="0"/>
              <a:t>Coupling</a:t>
            </a:r>
          </a:p>
          <a:p>
            <a:pPr lvl="1"/>
            <a:r>
              <a:rPr lang="en-GB" dirty="0"/>
              <a:t>Changing one module in a program requires changing another </a:t>
            </a:r>
            <a:r>
              <a:rPr lang="en-GB" dirty="0" smtClean="0"/>
              <a:t>module</a:t>
            </a:r>
          </a:p>
          <a:p>
            <a:pPr lvl="1"/>
            <a:endParaRPr lang="en-GB" dirty="0"/>
          </a:p>
          <a:p>
            <a:r>
              <a:rPr lang="en-US" dirty="0"/>
              <a:t>Cohesion</a:t>
            </a:r>
          </a:p>
          <a:p>
            <a:pPr lvl="1"/>
            <a:r>
              <a:rPr lang="en-GB" dirty="0"/>
              <a:t>Degree to which the elements of a module belong </a:t>
            </a:r>
            <a:r>
              <a:rPr lang="en-GB" dirty="0" smtClean="0"/>
              <a:t>together</a:t>
            </a:r>
          </a:p>
          <a:p>
            <a:pPr lvl="1"/>
            <a:endParaRPr lang="en-GB" dirty="0"/>
          </a:p>
          <a:p>
            <a:r>
              <a:rPr lang="en-GB" dirty="0"/>
              <a:t>High cohesion often correlates with loose coupling</a:t>
            </a:r>
          </a:p>
          <a:p>
            <a:endParaRPr lang="en-US" b="1" dirty="0"/>
          </a:p>
        </p:txBody>
      </p:sp>
      <p:sp>
        <p:nvSpPr>
          <p:cNvPr id="3" name="Text Placeholder 2"/>
          <p:cNvSpPr>
            <a:spLocks noGrp="1"/>
          </p:cNvSpPr>
          <p:nvPr>
            <p:ph type="body" sz="quarter" idx="10"/>
          </p:nvPr>
        </p:nvSpPr>
        <p:spPr/>
        <p:txBody>
          <a:bodyPr/>
          <a:lstStyle/>
          <a:p>
            <a:r>
              <a:rPr lang="en-US" dirty="0"/>
              <a:t>Coupling and Cohesion</a:t>
            </a:r>
          </a:p>
        </p:txBody>
      </p:sp>
      <p:pic>
        <p:nvPicPr>
          <p:cNvPr id="4" name="Picture 3"/>
          <p:cNvPicPr>
            <a:picLocks noChangeAspect="1"/>
          </p:cNvPicPr>
          <p:nvPr/>
        </p:nvPicPr>
        <p:blipFill>
          <a:blip r:embed="rId2"/>
          <a:stretch>
            <a:fillRect/>
          </a:stretch>
        </p:blipFill>
        <p:spPr>
          <a:xfrm>
            <a:off x="5232296" y="2047874"/>
            <a:ext cx="3287816" cy="1447563"/>
          </a:xfrm>
          <a:prstGeom prst="rect">
            <a:avLst/>
          </a:prstGeom>
          <a:ln>
            <a:solidFill>
              <a:schemeClr val="tx2"/>
            </a:solidFill>
          </a:ln>
        </p:spPr>
      </p:pic>
    </p:spTree>
    <p:extLst>
      <p:ext uri="{BB962C8B-B14F-4D97-AF65-F5344CB8AC3E}">
        <p14:creationId xmlns:p14="http://schemas.microsoft.com/office/powerpoint/2010/main" val="1286050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811712" cy="3383280"/>
          </a:xfrm>
        </p:spPr>
        <p:txBody>
          <a:bodyPr anchor="ctr"/>
          <a:lstStyle/>
          <a:p>
            <a:r>
              <a:rPr lang="en-US" dirty="0"/>
              <a:t>Analyze the dependencies in the given project</a:t>
            </a:r>
          </a:p>
          <a:p>
            <a:r>
              <a:rPr lang="en-US" dirty="0"/>
              <a:t>Refactor the code</a:t>
            </a:r>
          </a:p>
          <a:p>
            <a:endParaRPr lang="en-US" dirty="0"/>
          </a:p>
        </p:txBody>
      </p:sp>
      <p:sp>
        <p:nvSpPr>
          <p:cNvPr id="3" name="Text Placeholder 2"/>
          <p:cNvSpPr>
            <a:spLocks noGrp="1"/>
          </p:cNvSpPr>
          <p:nvPr>
            <p:ph type="body" sz="quarter" idx="10"/>
          </p:nvPr>
        </p:nvSpPr>
        <p:spPr/>
        <p:txBody>
          <a:bodyPr/>
          <a:lstStyle/>
          <a:p>
            <a:r>
              <a:rPr lang="en-US" dirty="0"/>
              <a:t>Exercise</a:t>
            </a:r>
          </a:p>
        </p:txBody>
      </p:sp>
      <p:pic>
        <p:nvPicPr>
          <p:cNvPr id="3074" name="Picture 2" descr="https://upload.wikimedia.org/wikipedia/commons/d/d9/20091223_-_Gateway_Bridge_Duplication_-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916" y="1542813"/>
            <a:ext cx="3684333" cy="24574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7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3411" y="1079898"/>
            <a:ext cx="3554083" cy="3383280"/>
          </a:xfrm>
        </p:spPr>
        <p:txBody>
          <a:bodyPr anchor="ctr"/>
          <a:lstStyle/>
          <a:p>
            <a:pPr marL="0" indent="0">
              <a:buNone/>
            </a:pPr>
            <a:r>
              <a:rPr lang="en-US" i="1" dirty="0"/>
              <a:t>Controlling complexity is the essence of computer </a:t>
            </a:r>
            <a:r>
              <a:rPr lang="en-US" i="1" dirty="0" smtClean="0"/>
              <a:t>programming</a:t>
            </a:r>
            <a:endParaRPr lang="en-US" i="1" dirty="0"/>
          </a:p>
        </p:txBody>
      </p:sp>
      <p:sp>
        <p:nvSpPr>
          <p:cNvPr id="3" name="Text Placeholder 2"/>
          <p:cNvSpPr>
            <a:spLocks noGrp="1"/>
          </p:cNvSpPr>
          <p:nvPr>
            <p:ph type="body" sz="quarter" idx="10"/>
          </p:nvPr>
        </p:nvSpPr>
        <p:spPr/>
        <p:txBody>
          <a:bodyPr/>
          <a:lstStyle/>
          <a:p>
            <a:r>
              <a:rPr lang="en-US" dirty="0"/>
              <a:t>Before we start</a:t>
            </a:r>
          </a:p>
        </p:txBody>
      </p:sp>
      <p:pic>
        <p:nvPicPr>
          <p:cNvPr id="4" name="Picture 2" descr="https://upload.wikimedia.org/wikipedia/commons/e/e0/Brian_kernighan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82" y="1595200"/>
            <a:ext cx="2295525" cy="235267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5939443" y="3918973"/>
            <a:ext cx="1448602" cy="307777"/>
          </a:xfrm>
          <a:prstGeom prst="rect">
            <a:avLst/>
          </a:prstGeom>
        </p:spPr>
        <p:txBody>
          <a:bodyPr wrap="none">
            <a:spAutoFit/>
          </a:bodyPr>
          <a:lstStyle/>
          <a:p>
            <a:r>
              <a:rPr lang="en-US" dirty="0"/>
              <a:t>Brian Kernighan</a:t>
            </a:r>
          </a:p>
        </p:txBody>
      </p:sp>
    </p:spTree>
    <p:extLst>
      <p:ext uri="{BB962C8B-B14F-4D97-AF65-F5344CB8AC3E}">
        <p14:creationId xmlns:p14="http://schemas.microsoft.com/office/powerpoint/2010/main" val="2048448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4114588" cy="647100"/>
          </a:xfrm>
        </p:spPr>
        <p:txBody>
          <a:bodyPr/>
          <a:lstStyle/>
          <a:p>
            <a:r>
              <a:rPr lang="en-US" dirty="0"/>
              <a:t>SOLID principles</a:t>
            </a:r>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26259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r>
              <a:rPr lang="en-US" dirty="0"/>
              <a:t>Single responsibility principle</a:t>
            </a:r>
          </a:p>
          <a:p>
            <a:r>
              <a:rPr lang="en-US" dirty="0"/>
              <a:t>Open/closed principle</a:t>
            </a:r>
          </a:p>
          <a:p>
            <a:r>
              <a:rPr lang="en-US" dirty="0" err="1"/>
              <a:t>Liskov</a:t>
            </a:r>
            <a:r>
              <a:rPr lang="en-US" dirty="0"/>
              <a:t> substitution principle</a:t>
            </a:r>
          </a:p>
          <a:p>
            <a:r>
              <a:rPr lang="en-US" dirty="0"/>
              <a:t>Interface segregation principle</a:t>
            </a:r>
          </a:p>
          <a:p>
            <a:r>
              <a:rPr lang="en-US" dirty="0"/>
              <a:t>Dependency inversion </a:t>
            </a:r>
            <a:r>
              <a:rPr lang="en-US" dirty="0" smtClean="0"/>
              <a:t>principle</a:t>
            </a:r>
            <a:endParaRPr lang="en-US" dirty="0"/>
          </a:p>
        </p:txBody>
      </p:sp>
      <p:sp>
        <p:nvSpPr>
          <p:cNvPr id="3" name="Text Placeholder 2"/>
          <p:cNvSpPr>
            <a:spLocks noGrp="1"/>
          </p:cNvSpPr>
          <p:nvPr>
            <p:ph type="body" sz="quarter" idx="10"/>
          </p:nvPr>
        </p:nvSpPr>
        <p:spPr/>
        <p:txBody>
          <a:bodyPr/>
          <a:lstStyle/>
          <a:p>
            <a:r>
              <a:rPr lang="en-US" dirty="0"/>
              <a:t>SOLID principles</a:t>
            </a:r>
          </a:p>
        </p:txBody>
      </p:sp>
      <p:pic>
        <p:nvPicPr>
          <p:cNvPr id="4098" name="Picture 2" descr="http://zeroturnaround.com/wp-content/uploads/2014/03/2-overlyattach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452" y="1495304"/>
            <a:ext cx="3451225" cy="2552468"/>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88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Every class should have a single responsibility, and that responsibility should be entirely encapsulated by the </a:t>
            </a:r>
            <a:r>
              <a:rPr lang="en-GB" dirty="0" smtClean="0"/>
              <a:t>class</a:t>
            </a:r>
            <a:endParaRPr lang="hu-HU" dirty="0" smtClean="0"/>
          </a:p>
          <a:p>
            <a:endParaRPr lang="en-GB" dirty="0"/>
          </a:p>
          <a:p>
            <a:r>
              <a:rPr lang="en-GB" dirty="0"/>
              <a:t>The class should have one, and only one, reason to </a:t>
            </a:r>
            <a:r>
              <a:rPr lang="en-GB" dirty="0" smtClean="0"/>
              <a:t>change</a:t>
            </a:r>
            <a:endParaRPr lang="hu-HU" dirty="0" smtClean="0"/>
          </a:p>
          <a:p>
            <a:endParaRPr lang="en-GB" dirty="0"/>
          </a:p>
          <a:p>
            <a:r>
              <a:rPr lang="en-GB" dirty="0"/>
              <a:t>Motivation</a:t>
            </a:r>
          </a:p>
          <a:p>
            <a:pPr lvl="1"/>
            <a:r>
              <a:rPr lang="en-GB" dirty="0"/>
              <a:t>Make the class more robust</a:t>
            </a:r>
          </a:p>
          <a:p>
            <a:pPr lvl="1"/>
            <a:r>
              <a:rPr lang="en-GB" dirty="0"/>
              <a:t>Avoid coupled </a:t>
            </a:r>
            <a:r>
              <a:rPr lang="en-GB" dirty="0" smtClean="0"/>
              <a:t>responsibilities</a:t>
            </a:r>
            <a:endParaRPr lang="en-US" dirty="0"/>
          </a:p>
        </p:txBody>
      </p:sp>
      <p:sp>
        <p:nvSpPr>
          <p:cNvPr id="3" name="Text Placeholder 2"/>
          <p:cNvSpPr>
            <a:spLocks noGrp="1"/>
          </p:cNvSpPr>
          <p:nvPr>
            <p:ph type="body" sz="quarter" idx="10"/>
          </p:nvPr>
        </p:nvSpPr>
        <p:spPr/>
        <p:txBody>
          <a:bodyPr/>
          <a:lstStyle/>
          <a:p>
            <a:r>
              <a:rPr lang="en-US" dirty="0"/>
              <a:t>Single responsibility principle</a:t>
            </a:r>
          </a:p>
        </p:txBody>
      </p:sp>
    </p:spTree>
    <p:extLst>
      <p:ext uri="{BB962C8B-B14F-4D97-AF65-F5344CB8AC3E}">
        <p14:creationId xmlns:p14="http://schemas.microsoft.com/office/powerpoint/2010/main" val="3788702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Single responsibility principle - Exercise</a:t>
            </a:r>
          </a:p>
        </p:txBody>
      </p:sp>
      <p:pic>
        <p:nvPicPr>
          <p:cNvPr id="4" name="Picture 2" descr="http://lostechies.com/derickbailey/files/2011/03/SingleResponsibilityPrinciple2_7106085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80" y="1079500"/>
            <a:ext cx="4228703"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99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Software entities should be open for extension, but closed for </a:t>
            </a:r>
            <a:r>
              <a:rPr lang="en-US" dirty="0" smtClean="0"/>
              <a:t>modification</a:t>
            </a:r>
          </a:p>
          <a:p>
            <a:endParaRPr lang="en-US" dirty="0"/>
          </a:p>
          <a:p>
            <a:r>
              <a:rPr lang="en-US" dirty="0"/>
              <a:t>Closed for modification</a:t>
            </a:r>
          </a:p>
          <a:p>
            <a:pPr lvl="1"/>
            <a:r>
              <a:rPr lang="en-GB" dirty="0"/>
              <a:t>Changing the behaviour of a class has an impact on the clients that use this </a:t>
            </a:r>
            <a:r>
              <a:rPr lang="en-GB" dirty="0" smtClean="0"/>
              <a:t>class</a:t>
            </a:r>
          </a:p>
          <a:p>
            <a:pPr lvl="1"/>
            <a:endParaRPr lang="en-GB" dirty="0"/>
          </a:p>
          <a:p>
            <a:r>
              <a:rPr lang="en-US" dirty="0"/>
              <a:t>Open for extension</a:t>
            </a:r>
          </a:p>
          <a:p>
            <a:pPr lvl="1"/>
            <a:r>
              <a:rPr lang="en-GB" dirty="0"/>
              <a:t>Write code in a fashion that adding new functionality would involve minimal changes to existing </a:t>
            </a:r>
            <a:r>
              <a:rPr lang="en-GB" dirty="0" smtClean="0"/>
              <a:t>code</a:t>
            </a:r>
          </a:p>
          <a:p>
            <a:pPr lvl="1"/>
            <a:endParaRPr lang="en-GB" dirty="0"/>
          </a:p>
          <a:p>
            <a:r>
              <a:rPr lang="en-GB" dirty="0"/>
              <a:t>Solution</a:t>
            </a:r>
          </a:p>
          <a:p>
            <a:pPr lvl="1"/>
            <a:r>
              <a:rPr lang="en-GB" dirty="0"/>
              <a:t>Use abstractions: are fixed and represent an unbounded group of possible behaviours</a:t>
            </a:r>
            <a:endParaRPr lang="en-US" dirty="0"/>
          </a:p>
          <a:p>
            <a:endParaRPr lang="en-US" dirty="0"/>
          </a:p>
        </p:txBody>
      </p:sp>
      <p:sp>
        <p:nvSpPr>
          <p:cNvPr id="3" name="Text Placeholder 2"/>
          <p:cNvSpPr>
            <a:spLocks noGrp="1"/>
          </p:cNvSpPr>
          <p:nvPr>
            <p:ph type="body" sz="quarter" idx="10"/>
          </p:nvPr>
        </p:nvSpPr>
        <p:spPr/>
        <p:txBody>
          <a:bodyPr/>
          <a:lstStyle/>
          <a:p>
            <a:r>
              <a:rPr lang="en-US" dirty="0"/>
              <a:t>Open/closed principle</a:t>
            </a:r>
          </a:p>
        </p:txBody>
      </p:sp>
    </p:spTree>
    <p:extLst>
      <p:ext uri="{BB962C8B-B14F-4D97-AF65-F5344CB8AC3E}">
        <p14:creationId xmlns:p14="http://schemas.microsoft.com/office/powerpoint/2010/main" val="1752899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Open/closed principle - Exercise</a:t>
            </a:r>
          </a:p>
        </p:txBody>
      </p:sp>
      <p:pic>
        <p:nvPicPr>
          <p:cNvPr id="4" name="Picture 2" descr="http://lostechies.com/derickbailey/files/2011/03/OpenClosedPrinciple2_2C596E1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80" y="1079500"/>
            <a:ext cx="4228703"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362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Derived types must be completely substitutable for their base types</a:t>
            </a:r>
          </a:p>
          <a:p>
            <a:r>
              <a:rPr lang="en-GB" dirty="0"/>
              <a:t>Consume any implementation without changing the correctness of the system</a:t>
            </a:r>
          </a:p>
          <a:p>
            <a:r>
              <a:rPr lang="en-GB" dirty="0"/>
              <a:t>Conditions</a:t>
            </a:r>
          </a:p>
          <a:p>
            <a:pPr lvl="1"/>
            <a:r>
              <a:rPr lang="en-GB" dirty="0"/>
              <a:t>Method signature</a:t>
            </a:r>
          </a:p>
          <a:p>
            <a:pPr lvl="1"/>
            <a:r>
              <a:rPr lang="en-GB" dirty="0"/>
              <a:t>Preconditions cannot be strengthened in a subtype</a:t>
            </a:r>
          </a:p>
          <a:p>
            <a:pPr lvl="1"/>
            <a:r>
              <a:rPr lang="en-GB" dirty="0" err="1"/>
              <a:t>Postconditions</a:t>
            </a:r>
            <a:r>
              <a:rPr lang="en-GB" dirty="0"/>
              <a:t> cannot be weakened in a subtype</a:t>
            </a:r>
          </a:p>
          <a:p>
            <a:pPr lvl="1"/>
            <a:r>
              <a:rPr lang="en-GB" dirty="0"/>
              <a:t>Invariants of the </a:t>
            </a:r>
            <a:r>
              <a:rPr lang="en-GB" dirty="0" err="1"/>
              <a:t>supertype</a:t>
            </a:r>
            <a:r>
              <a:rPr lang="en-GB" dirty="0"/>
              <a:t> must be preserved in a subtype</a:t>
            </a:r>
          </a:p>
          <a:p>
            <a:pPr lvl="1"/>
            <a:r>
              <a:rPr lang="en-US" dirty="0"/>
              <a:t>History </a:t>
            </a:r>
            <a:r>
              <a:rPr lang="en-US" dirty="0" smtClean="0"/>
              <a:t>constraint</a:t>
            </a:r>
          </a:p>
          <a:p>
            <a:pPr lvl="1"/>
            <a:endParaRPr lang="en-GB" dirty="0"/>
          </a:p>
          <a:p>
            <a:r>
              <a:rPr lang="en-GB" dirty="0"/>
              <a:t>Motivation</a:t>
            </a:r>
          </a:p>
          <a:p>
            <a:pPr lvl="1"/>
            <a:r>
              <a:rPr lang="en-US" dirty="0"/>
              <a:t>Unexpected </a:t>
            </a:r>
            <a:r>
              <a:rPr lang="en-US" dirty="0" err="1"/>
              <a:t>behaviour</a:t>
            </a:r>
            <a:r>
              <a:rPr lang="en-US" dirty="0"/>
              <a:t> may </a:t>
            </a:r>
            <a:r>
              <a:rPr lang="en-US" dirty="0" smtClean="0"/>
              <a:t>occur</a:t>
            </a:r>
            <a:endParaRPr lang="en-US" dirty="0"/>
          </a:p>
        </p:txBody>
      </p:sp>
      <p:sp>
        <p:nvSpPr>
          <p:cNvPr id="3" name="Text Placeholder 2"/>
          <p:cNvSpPr>
            <a:spLocks noGrp="1"/>
          </p:cNvSpPr>
          <p:nvPr>
            <p:ph type="body" sz="quarter" idx="10"/>
          </p:nvPr>
        </p:nvSpPr>
        <p:spPr/>
        <p:txBody>
          <a:bodyPr/>
          <a:lstStyle/>
          <a:p>
            <a:r>
              <a:rPr lang="en-US" dirty="0" err="1"/>
              <a:t>Liskov</a:t>
            </a:r>
            <a:r>
              <a:rPr lang="en-US" dirty="0"/>
              <a:t> substitution principle</a:t>
            </a:r>
          </a:p>
        </p:txBody>
      </p:sp>
    </p:spTree>
    <p:extLst>
      <p:ext uri="{BB962C8B-B14F-4D97-AF65-F5344CB8AC3E}">
        <p14:creationId xmlns:p14="http://schemas.microsoft.com/office/powerpoint/2010/main" val="828430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Liskov</a:t>
            </a:r>
            <a:r>
              <a:rPr lang="en-US" dirty="0"/>
              <a:t> substitution principle - Exercise</a:t>
            </a:r>
          </a:p>
        </p:txBody>
      </p:sp>
      <p:pic>
        <p:nvPicPr>
          <p:cNvPr id="4" name="Picture 2" descr="http://lostechies.com/derickbailey/files/2011/03/LiskovSubtitutionPrinciple_52BB516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80" y="1079500"/>
            <a:ext cx="4228703"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29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Clients should not be forced to depend on methods they do not </a:t>
            </a:r>
            <a:r>
              <a:rPr lang="en-GB" dirty="0" smtClean="0"/>
              <a:t>use</a:t>
            </a:r>
            <a:endParaRPr lang="hu-HU" dirty="0" smtClean="0"/>
          </a:p>
          <a:p>
            <a:endParaRPr lang="en-GB" dirty="0"/>
          </a:p>
          <a:p>
            <a:r>
              <a:rPr lang="en-GB" dirty="0"/>
              <a:t>Favour </a:t>
            </a:r>
            <a:r>
              <a:rPr lang="en-GB" i="1" dirty="0"/>
              <a:t>Role interfaces </a:t>
            </a:r>
            <a:r>
              <a:rPr lang="en-GB" dirty="0"/>
              <a:t>over </a:t>
            </a:r>
            <a:r>
              <a:rPr lang="en-GB" i="1" dirty="0"/>
              <a:t>Header </a:t>
            </a:r>
            <a:r>
              <a:rPr lang="en-GB" i="1" dirty="0" smtClean="0"/>
              <a:t>interfaces</a:t>
            </a:r>
            <a:endParaRPr lang="hu-HU" i="1" dirty="0" smtClean="0"/>
          </a:p>
          <a:p>
            <a:endParaRPr lang="en-GB" i="1" dirty="0"/>
          </a:p>
          <a:p>
            <a:r>
              <a:rPr lang="en-US" dirty="0"/>
              <a:t>Motivation</a:t>
            </a:r>
            <a:endParaRPr lang="hu-HU" dirty="0"/>
          </a:p>
          <a:p>
            <a:pPr lvl="1"/>
            <a:r>
              <a:rPr lang="en-GB" dirty="0"/>
              <a:t>Keep a system decoupled and thus easier to refactor, change, and redeploy</a:t>
            </a:r>
          </a:p>
          <a:p>
            <a:pPr lvl="1"/>
            <a:r>
              <a:rPr lang="en-GB" dirty="0"/>
              <a:t>When clients are forced to depend upon interfaces that they don’t use, then those clients are subject to changes to those </a:t>
            </a:r>
            <a:r>
              <a:rPr lang="en-GB" dirty="0" smtClean="0"/>
              <a:t>interfaces</a:t>
            </a:r>
            <a:endParaRPr lang="hu-HU" i="1" dirty="0"/>
          </a:p>
        </p:txBody>
      </p:sp>
      <p:sp>
        <p:nvSpPr>
          <p:cNvPr id="3" name="Text Placeholder 2"/>
          <p:cNvSpPr>
            <a:spLocks noGrp="1"/>
          </p:cNvSpPr>
          <p:nvPr>
            <p:ph type="body" sz="quarter" idx="10"/>
          </p:nvPr>
        </p:nvSpPr>
        <p:spPr/>
        <p:txBody>
          <a:bodyPr/>
          <a:lstStyle/>
          <a:p>
            <a:r>
              <a:rPr lang="en-US" dirty="0"/>
              <a:t>Interface segregation principle</a:t>
            </a:r>
          </a:p>
        </p:txBody>
      </p:sp>
    </p:spTree>
    <p:extLst>
      <p:ext uri="{BB962C8B-B14F-4D97-AF65-F5344CB8AC3E}">
        <p14:creationId xmlns:p14="http://schemas.microsoft.com/office/powerpoint/2010/main" val="253956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Interface segregation principle - Exercise</a:t>
            </a:r>
          </a:p>
        </p:txBody>
      </p:sp>
      <p:pic>
        <p:nvPicPr>
          <p:cNvPr id="4" name="Picture 2" descr="http://lostechies.com/derickbailey/files/2011/03/InterfaceSegregationPrinciple_6021646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80" y="1079500"/>
            <a:ext cx="4228703"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2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3582391" cy="647100"/>
          </a:xfrm>
        </p:spPr>
        <p:txBody>
          <a:bodyPr/>
          <a:lstStyle/>
          <a:p>
            <a:r>
              <a:rPr lang="en-US" dirty="0"/>
              <a:t>Introduction</a:t>
            </a:r>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89841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High-level modules should not depend on low-level modules. Both should depend on abstractions</a:t>
            </a:r>
            <a:r>
              <a:rPr lang="en-GB" dirty="0" smtClean="0"/>
              <a:t>.</a:t>
            </a:r>
            <a:endParaRPr lang="hu-HU" dirty="0" smtClean="0"/>
          </a:p>
          <a:p>
            <a:endParaRPr lang="en-US" dirty="0"/>
          </a:p>
          <a:p>
            <a:r>
              <a:rPr lang="en-US" dirty="0"/>
              <a:t>Abstractions should not depend upon details. Details should depend upon abstractions</a:t>
            </a:r>
            <a:r>
              <a:rPr lang="en-US" dirty="0" smtClean="0"/>
              <a:t>.</a:t>
            </a:r>
            <a:endParaRPr lang="hu-HU" dirty="0" smtClean="0"/>
          </a:p>
          <a:p>
            <a:endParaRPr lang="en-US" dirty="0"/>
          </a:p>
          <a:p>
            <a:r>
              <a:rPr lang="en-US" dirty="0"/>
              <a:t>Solution</a:t>
            </a:r>
          </a:p>
          <a:p>
            <a:pPr lvl="1"/>
            <a:r>
              <a:rPr lang="en-GB" dirty="0"/>
              <a:t>Define abstract interfaces for low level components</a:t>
            </a:r>
          </a:p>
          <a:p>
            <a:pPr lvl="1"/>
            <a:r>
              <a:rPr lang="en-US" dirty="0"/>
              <a:t>Resolve dependencies upon object construction (or use an </a:t>
            </a:r>
            <a:r>
              <a:rPr lang="en-US" dirty="0" err="1"/>
              <a:t>IoC</a:t>
            </a:r>
            <a:r>
              <a:rPr lang="en-US" dirty="0"/>
              <a:t> container</a:t>
            </a:r>
            <a:r>
              <a:rPr lang="en-US" dirty="0" smtClean="0"/>
              <a:t>)</a:t>
            </a:r>
            <a:endParaRPr lang="en-US" dirty="0"/>
          </a:p>
        </p:txBody>
      </p:sp>
      <p:sp>
        <p:nvSpPr>
          <p:cNvPr id="3" name="Text Placeholder 2"/>
          <p:cNvSpPr>
            <a:spLocks noGrp="1"/>
          </p:cNvSpPr>
          <p:nvPr>
            <p:ph type="body" sz="quarter" idx="10"/>
          </p:nvPr>
        </p:nvSpPr>
        <p:spPr/>
        <p:txBody>
          <a:bodyPr/>
          <a:lstStyle/>
          <a:p>
            <a:r>
              <a:rPr lang="en-US" dirty="0"/>
              <a:t>Dependency inversion principle</a:t>
            </a:r>
          </a:p>
        </p:txBody>
      </p:sp>
    </p:spTree>
    <p:extLst>
      <p:ext uri="{BB962C8B-B14F-4D97-AF65-F5344CB8AC3E}">
        <p14:creationId xmlns:p14="http://schemas.microsoft.com/office/powerpoint/2010/main" val="2488784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Dependency inversion principle - Exercise</a:t>
            </a:r>
          </a:p>
        </p:txBody>
      </p:sp>
      <p:pic>
        <p:nvPicPr>
          <p:cNvPr id="4" name="Picture 2" descr="http://lostechies.com/derickbailey/files/2011/03/DependencyInversionPrinciple_0278F9E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80" y="1079500"/>
            <a:ext cx="4228703" cy="338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060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4345420" cy="647100"/>
          </a:xfrm>
        </p:spPr>
        <p:txBody>
          <a:bodyPr/>
          <a:lstStyle/>
          <a:p>
            <a:r>
              <a:rPr lang="en-US" dirty="0" smtClean="0"/>
              <a:t>Other principles</a:t>
            </a:r>
            <a:endParaRPr lang="en-US" dirty="0"/>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974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Law of Demeter </a:t>
            </a:r>
          </a:p>
        </p:txBody>
      </p:sp>
      <p:sp>
        <p:nvSpPr>
          <p:cNvPr id="4" name="TextBox 3"/>
          <p:cNvSpPr txBox="1"/>
          <p:nvPr/>
        </p:nvSpPr>
        <p:spPr>
          <a:xfrm>
            <a:off x="3076575" y="1219200"/>
            <a:ext cx="3667124" cy="738664"/>
          </a:xfrm>
          <a:prstGeom prst="rect">
            <a:avLst/>
          </a:prstGeom>
          <a:noFill/>
          <a:ln>
            <a:solidFill>
              <a:schemeClr val="tx1"/>
            </a:solidFill>
          </a:ln>
        </p:spPr>
        <p:txBody>
          <a:bodyPr wrap="square" bIns="45720" rtlCol="0">
            <a:spAutoFit/>
          </a:bodyPr>
          <a:lstStyle/>
          <a:p>
            <a:r>
              <a:rPr lang="en-US" dirty="0" err="1" smtClean="0">
                <a:latin typeface="Consolas" panose="020B0609020204030204" pitchFamily="49" charset="0"/>
                <a:cs typeface="Consolas" panose="020B0609020204030204" pitchFamily="49" charset="0"/>
              </a:rPr>
              <a:t>this.attribute.foo</a:t>
            </a:r>
            <a:r>
              <a:rPr lang="en-US" dirty="0" smtClean="0">
                <a:latin typeface="Consolas" panose="020B0609020204030204" pitchFamily="49" charset="0"/>
                <a:cs typeface="Consolas" panose="020B0609020204030204" pitchFamily="49" charset="0"/>
              </a:rPr>
              <a:t>();</a:t>
            </a:r>
          </a:p>
          <a:p>
            <a:r>
              <a:rPr lang="en-US" dirty="0" err="1" smtClean="0">
                <a:latin typeface="Consolas" panose="020B0609020204030204" pitchFamily="49" charset="0"/>
                <a:cs typeface="Consolas" panose="020B0609020204030204" pitchFamily="49" charset="0"/>
              </a:rPr>
              <a:t>methodParameter.foo</a:t>
            </a:r>
            <a:r>
              <a:rPr lang="en-US" dirty="0" smtClean="0">
                <a:latin typeface="Consolas" panose="020B0609020204030204" pitchFamily="49" charset="0"/>
                <a:cs typeface="Consolas" panose="020B0609020204030204" pitchFamily="49" charset="0"/>
              </a:rPr>
              <a:t>();</a:t>
            </a:r>
          </a:p>
          <a:p>
            <a:r>
              <a:rPr lang="en-US" dirty="0" smtClean="0">
                <a:latin typeface="Consolas" panose="020B0609020204030204" pitchFamily="49" charset="0"/>
                <a:cs typeface="Consolas" panose="020B0609020204030204" pitchFamily="49" charset="0"/>
              </a:rPr>
              <a:t>foo(); // local method</a:t>
            </a:r>
            <a:endParaRPr lang="en-US" dirty="0">
              <a:latin typeface="Consolas" panose="020B0609020204030204" pitchFamily="49" charset="0"/>
              <a:cs typeface="Consolas" panose="020B0609020204030204" pitchFamily="49" charset="0"/>
            </a:endParaRPr>
          </a:p>
        </p:txBody>
      </p:sp>
      <p:sp>
        <p:nvSpPr>
          <p:cNvPr id="5" name="TextBox 4"/>
          <p:cNvSpPr txBox="1"/>
          <p:nvPr/>
        </p:nvSpPr>
        <p:spPr>
          <a:xfrm>
            <a:off x="3076574" y="2595380"/>
            <a:ext cx="3667125" cy="523220"/>
          </a:xfrm>
          <a:prstGeom prst="rect">
            <a:avLst/>
          </a:prstGeom>
          <a:noFill/>
          <a:ln>
            <a:solidFill>
              <a:schemeClr val="tx1"/>
            </a:solidFill>
          </a:ln>
        </p:spPr>
        <p:txBody>
          <a:bodyPr wrap="square" bIns="45720" rtlCol="0">
            <a:spAutoFit/>
          </a:bodyPr>
          <a:lstStyle/>
          <a:p>
            <a:r>
              <a:rPr lang="en-US" dirty="0" smtClean="0">
                <a:latin typeface="Consolas" panose="020B0609020204030204" pitchFamily="49" charset="0"/>
                <a:cs typeface="Consolas" panose="020B0609020204030204" pitchFamily="49" charset="0"/>
              </a:rPr>
              <a:t>A </a:t>
            </a:r>
            <a:r>
              <a:rPr lang="en-US" dirty="0" err="1" smtClean="0">
                <a:latin typeface="Consolas" panose="020B0609020204030204" pitchFamily="49" charset="0"/>
                <a:cs typeface="Consolas" panose="020B0609020204030204" pitchFamily="49" charset="0"/>
              </a:rPr>
              <a:t>a</a:t>
            </a:r>
            <a:r>
              <a:rPr lang="en-US" dirty="0" smtClean="0">
                <a:latin typeface="Consolas" panose="020B0609020204030204" pitchFamily="49" charset="0"/>
                <a:cs typeface="Consolas" panose="020B0609020204030204" pitchFamily="49" charset="0"/>
              </a:rPr>
              <a:t> = new A(); </a:t>
            </a:r>
            <a:r>
              <a:rPr lang="en-US" dirty="0" err="1" smtClean="0">
                <a:latin typeface="Consolas" panose="020B0609020204030204" pitchFamily="49" charset="0"/>
                <a:cs typeface="Consolas" panose="020B0609020204030204" pitchFamily="49" charset="0"/>
              </a:rPr>
              <a:t>a.foo</a:t>
            </a:r>
            <a:r>
              <a:rPr lang="en-US" dirty="0" smtClean="0">
                <a:latin typeface="Consolas" panose="020B0609020204030204" pitchFamily="49" charset="0"/>
                <a:cs typeface="Consolas" panose="020B0609020204030204" pitchFamily="49" charset="0"/>
              </a:rPr>
              <a:t>();</a:t>
            </a:r>
          </a:p>
          <a:p>
            <a:r>
              <a:rPr lang="en-US" dirty="0" err="1" smtClean="0">
                <a:latin typeface="Consolas" panose="020B0609020204030204" pitchFamily="49" charset="0"/>
                <a:cs typeface="Consolas" panose="020B0609020204030204" pitchFamily="49" charset="0"/>
              </a:rPr>
              <a:t>Global.foo</a:t>
            </a:r>
            <a:r>
              <a:rPr lang="en-US" dirty="0" smtClean="0">
                <a:latin typeface="Consolas" panose="020B0609020204030204" pitchFamily="49" charset="0"/>
                <a:cs typeface="Consolas" panose="020B0609020204030204" pitchFamily="49" charset="0"/>
              </a:rPr>
              <a:t>(); // global</a:t>
            </a:r>
            <a:endParaRPr lang="en-US" dirty="0">
              <a:latin typeface="Consolas" panose="020B0609020204030204" pitchFamily="49" charset="0"/>
              <a:cs typeface="Consolas" panose="020B0609020204030204" pitchFamily="49" charset="0"/>
            </a:endParaRPr>
          </a:p>
        </p:txBody>
      </p:sp>
      <p:sp>
        <p:nvSpPr>
          <p:cNvPr id="6" name="TextBox 5"/>
          <p:cNvSpPr txBox="1"/>
          <p:nvPr/>
        </p:nvSpPr>
        <p:spPr>
          <a:xfrm>
            <a:off x="3076575" y="3694562"/>
            <a:ext cx="3667125" cy="523220"/>
          </a:xfrm>
          <a:prstGeom prst="rect">
            <a:avLst/>
          </a:prstGeom>
          <a:noFill/>
          <a:ln>
            <a:solidFill>
              <a:schemeClr val="tx1"/>
            </a:solidFill>
          </a:ln>
        </p:spPr>
        <p:txBody>
          <a:bodyPr wrap="square" bIns="45720" rtlCol="0">
            <a:spAutoFit/>
          </a:bodyPr>
          <a:lstStyle/>
          <a:p>
            <a:r>
              <a:rPr lang="en-US" dirty="0" smtClean="0">
                <a:latin typeface="Consolas" panose="020B0609020204030204" pitchFamily="49" charset="0"/>
                <a:cs typeface="Consolas" panose="020B0609020204030204" pitchFamily="49" charset="0"/>
              </a:rPr>
              <a:t>B </a:t>
            </a:r>
            <a:r>
              <a:rPr lang="en-US" dirty="0" err="1" smtClean="0">
                <a:latin typeface="Consolas" panose="020B0609020204030204" pitchFamily="49" charset="0"/>
                <a:cs typeface="Consolas" panose="020B0609020204030204" pitchFamily="49" charset="0"/>
              </a:rPr>
              <a:t>b</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this.attribute.getStranger</a:t>
            </a:r>
            <a:r>
              <a:rPr lang="en-US" dirty="0" smtClean="0">
                <a:latin typeface="Consolas" panose="020B0609020204030204" pitchFamily="49" charset="0"/>
                <a:cs typeface="Consolas" panose="020B0609020204030204" pitchFamily="49" charset="0"/>
              </a:rPr>
              <a:t>();</a:t>
            </a:r>
          </a:p>
          <a:p>
            <a:r>
              <a:rPr lang="en-US" dirty="0" err="1" smtClean="0">
                <a:latin typeface="Consolas" panose="020B0609020204030204" pitchFamily="49" charset="0"/>
                <a:cs typeface="Consolas" panose="020B0609020204030204" pitchFamily="49" charset="0"/>
              </a:rPr>
              <a:t>b.foo</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1952625" y="1359932"/>
            <a:ext cx="550050" cy="457200"/>
          </a:xfrm>
          <a:prstGeom prst="rect">
            <a:avLst/>
          </a:prstGeom>
        </p:spPr>
      </p:pic>
      <p:pic>
        <p:nvPicPr>
          <p:cNvPr id="8" name="Picture 7"/>
          <p:cNvPicPr>
            <a:picLocks noChangeAspect="1"/>
          </p:cNvPicPr>
          <p:nvPr/>
        </p:nvPicPr>
        <p:blipFill>
          <a:blip r:embed="rId2"/>
          <a:stretch>
            <a:fillRect/>
          </a:stretch>
        </p:blipFill>
        <p:spPr>
          <a:xfrm>
            <a:off x="1952625" y="2628390"/>
            <a:ext cx="550050" cy="457200"/>
          </a:xfrm>
          <a:prstGeom prst="rect">
            <a:avLst/>
          </a:prstGeom>
        </p:spPr>
      </p:pic>
      <p:pic>
        <p:nvPicPr>
          <p:cNvPr id="9" name="Picture 8"/>
          <p:cNvPicPr>
            <a:picLocks noChangeAspect="1"/>
          </p:cNvPicPr>
          <p:nvPr/>
        </p:nvPicPr>
        <p:blipFill>
          <a:blip r:embed="rId3"/>
          <a:stretch>
            <a:fillRect/>
          </a:stretch>
        </p:blipFill>
        <p:spPr>
          <a:xfrm>
            <a:off x="1942619" y="3758678"/>
            <a:ext cx="570538" cy="394988"/>
          </a:xfrm>
          <a:prstGeom prst="rect">
            <a:avLst/>
          </a:prstGeom>
        </p:spPr>
      </p:pic>
    </p:spTree>
    <p:extLst>
      <p:ext uri="{BB962C8B-B14F-4D97-AF65-F5344CB8AC3E}">
        <p14:creationId xmlns:p14="http://schemas.microsoft.com/office/powerpoint/2010/main" val="4196223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Method </a:t>
            </a:r>
            <a:r>
              <a:rPr lang="en-US" b="1" dirty="0"/>
              <a:t>m</a:t>
            </a:r>
            <a:r>
              <a:rPr lang="en-US" dirty="0"/>
              <a:t> of an object </a:t>
            </a:r>
            <a:r>
              <a:rPr lang="en-US" b="1" dirty="0"/>
              <a:t>O</a:t>
            </a:r>
            <a:r>
              <a:rPr lang="en-US" dirty="0"/>
              <a:t> may only invoke the methods of the following kinds of </a:t>
            </a:r>
            <a:r>
              <a:rPr lang="en-US" dirty="0" smtClean="0"/>
              <a:t>objects:</a:t>
            </a:r>
          </a:p>
          <a:p>
            <a:pPr lvl="1"/>
            <a:r>
              <a:rPr lang="en-US" b="1" dirty="0"/>
              <a:t>O</a:t>
            </a:r>
            <a:r>
              <a:rPr lang="en-US" dirty="0"/>
              <a:t> itself</a:t>
            </a:r>
          </a:p>
          <a:p>
            <a:pPr lvl="1"/>
            <a:r>
              <a:rPr lang="en-US" b="1" dirty="0"/>
              <a:t>m</a:t>
            </a:r>
            <a:r>
              <a:rPr lang="en-US" dirty="0"/>
              <a:t>'s parameters</a:t>
            </a:r>
          </a:p>
          <a:p>
            <a:pPr lvl="1"/>
            <a:r>
              <a:rPr lang="en-US" dirty="0"/>
              <a:t>Any objects created/instantiated within m</a:t>
            </a:r>
          </a:p>
          <a:p>
            <a:pPr lvl="1"/>
            <a:r>
              <a:rPr lang="en-US" b="1" dirty="0"/>
              <a:t>O</a:t>
            </a:r>
            <a:r>
              <a:rPr lang="en-US" dirty="0"/>
              <a:t>'s direct component objects</a:t>
            </a:r>
          </a:p>
          <a:p>
            <a:pPr lvl="1"/>
            <a:r>
              <a:rPr lang="en-US" dirty="0"/>
              <a:t>A global variable, accessible by </a:t>
            </a:r>
            <a:r>
              <a:rPr lang="en-US" b="1" dirty="0"/>
              <a:t>O</a:t>
            </a:r>
            <a:r>
              <a:rPr lang="en-US" dirty="0"/>
              <a:t>, in the scope of </a:t>
            </a:r>
            <a:r>
              <a:rPr lang="en-US" b="1" dirty="0" smtClean="0"/>
              <a:t>m</a:t>
            </a:r>
          </a:p>
          <a:p>
            <a:pPr lvl="1"/>
            <a:endParaRPr lang="en-GB" dirty="0" smtClean="0"/>
          </a:p>
          <a:p>
            <a:r>
              <a:rPr lang="en-GB" dirty="0" smtClean="0"/>
              <a:t>Motivation</a:t>
            </a:r>
            <a:endParaRPr lang="en-GB" dirty="0"/>
          </a:p>
          <a:p>
            <a:pPr lvl="1"/>
            <a:r>
              <a:rPr lang="en-GB" dirty="0"/>
              <a:t>Avoid needless, hidden dependencies</a:t>
            </a:r>
          </a:p>
          <a:p>
            <a:pPr lvl="1"/>
            <a:r>
              <a:rPr lang="en-GB" dirty="0"/>
              <a:t>Maintainable and adaptable </a:t>
            </a:r>
            <a:r>
              <a:rPr lang="en-GB" dirty="0" smtClean="0"/>
              <a:t>classes</a:t>
            </a:r>
            <a:endParaRPr lang="en-GB" dirty="0"/>
          </a:p>
        </p:txBody>
      </p:sp>
      <p:sp>
        <p:nvSpPr>
          <p:cNvPr id="3" name="Text Placeholder 2"/>
          <p:cNvSpPr>
            <a:spLocks noGrp="1"/>
          </p:cNvSpPr>
          <p:nvPr>
            <p:ph type="body" sz="quarter" idx="10"/>
          </p:nvPr>
        </p:nvSpPr>
        <p:spPr/>
        <p:txBody>
          <a:bodyPr/>
          <a:lstStyle/>
          <a:p>
            <a:r>
              <a:rPr lang="en-US" dirty="0"/>
              <a:t>Law of </a:t>
            </a:r>
            <a:r>
              <a:rPr lang="en-US" dirty="0" smtClean="0"/>
              <a:t>Demeter</a:t>
            </a:r>
            <a:endParaRPr lang="en-US" dirty="0"/>
          </a:p>
        </p:txBody>
      </p:sp>
    </p:spTree>
    <p:extLst>
      <p:ext uri="{BB962C8B-B14F-4D97-AF65-F5344CB8AC3E}">
        <p14:creationId xmlns:p14="http://schemas.microsoft.com/office/powerpoint/2010/main" val="2315057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Law of </a:t>
            </a:r>
            <a:r>
              <a:rPr lang="en-US" dirty="0" smtClean="0"/>
              <a:t>Demeter</a:t>
            </a:r>
            <a:endParaRPr lang="en-US" dirty="0"/>
          </a:p>
        </p:txBody>
      </p:sp>
      <p:pic>
        <p:nvPicPr>
          <p:cNvPr id="4" name="Picture 2"/>
          <p:cNvPicPr>
            <a:picLocks noGrp="1" noChangeAspect="1" noChangeArrowheads="1"/>
          </p:cNvPicPr>
          <p:nvPr>
            <p:ph sz="quarter" idx="4294967295"/>
          </p:nvPr>
        </p:nvPicPr>
        <p:blipFill>
          <a:blip r:embed="rId2" cstate="print"/>
          <a:srcRect/>
          <a:stretch>
            <a:fillRect/>
          </a:stretch>
        </p:blipFill>
        <p:spPr bwMode="auto">
          <a:xfrm>
            <a:off x="1866900" y="1085850"/>
            <a:ext cx="4933950" cy="2714625"/>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5981700" y="4057650"/>
            <a:ext cx="550050" cy="457200"/>
          </a:xfrm>
          <a:prstGeom prst="rect">
            <a:avLst/>
          </a:prstGeom>
        </p:spPr>
      </p:pic>
      <p:pic>
        <p:nvPicPr>
          <p:cNvPr id="6" name="Picture 5"/>
          <p:cNvPicPr>
            <a:picLocks noChangeAspect="1"/>
          </p:cNvPicPr>
          <p:nvPr/>
        </p:nvPicPr>
        <p:blipFill>
          <a:blip r:embed="rId4"/>
          <a:stretch>
            <a:fillRect/>
          </a:stretch>
        </p:blipFill>
        <p:spPr>
          <a:xfrm>
            <a:off x="3009900" y="4182694"/>
            <a:ext cx="570538" cy="394988"/>
          </a:xfrm>
          <a:prstGeom prst="rect">
            <a:avLst/>
          </a:prstGeom>
        </p:spPr>
      </p:pic>
    </p:spTree>
    <p:extLst>
      <p:ext uri="{BB962C8B-B14F-4D97-AF65-F5344CB8AC3E}">
        <p14:creationId xmlns:p14="http://schemas.microsoft.com/office/powerpoint/2010/main" val="2009584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Object-orientation is about bundling data with the functions that operate on that data</a:t>
            </a:r>
          </a:p>
          <a:p>
            <a:r>
              <a:rPr lang="en-GB" dirty="0"/>
              <a:t>Things that are tightly coupled should be in the same component</a:t>
            </a:r>
          </a:p>
          <a:p>
            <a:r>
              <a:rPr lang="en-GB" dirty="0"/>
              <a:t>Check for cases where some code invokes more than one method on the same object</a:t>
            </a:r>
          </a:p>
          <a:p>
            <a:endParaRPr lang="en-GB" dirty="0" smtClean="0"/>
          </a:p>
          <a:p>
            <a:r>
              <a:rPr lang="en-GB" dirty="0" smtClean="0"/>
              <a:t>Do</a:t>
            </a:r>
            <a:endParaRPr lang="en-GB" dirty="0"/>
          </a:p>
          <a:p>
            <a:pPr lvl="1"/>
            <a:r>
              <a:rPr lang="en-GB" dirty="0"/>
              <a:t>Tell an object what to </a:t>
            </a:r>
            <a:r>
              <a:rPr lang="en-GB" dirty="0" smtClean="0"/>
              <a:t>do</a:t>
            </a:r>
          </a:p>
          <a:p>
            <a:pPr lvl="1"/>
            <a:endParaRPr lang="en-GB" dirty="0"/>
          </a:p>
          <a:p>
            <a:r>
              <a:rPr lang="en-GB" dirty="0"/>
              <a:t>Don’t</a:t>
            </a:r>
          </a:p>
          <a:p>
            <a:pPr lvl="1"/>
            <a:r>
              <a:rPr lang="en-GB" dirty="0"/>
              <a:t>Ask an object for data and act on that </a:t>
            </a:r>
            <a:r>
              <a:rPr lang="en-GB" dirty="0" smtClean="0"/>
              <a:t>data</a:t>
            </a:r>
            <a:endParaRPr lang="en-US" dirty="0"/>
          </a:p>
        </p:txBody>
      </p:sp>
      <p:sp>
        <p:nvSpPr>
          <p:cNvPr id="3" name="Text Placeholder 2"/>
          <p:cNvSpPr>
            <a:spLocks noGrp="1"/>
          </p:cNvSpPr>
          <p:nvPr>
            <p:ph type="body" sz="quarter" idx="10"/>
          </p:nvPr>
        </p:nvSpPr>
        <p:spPr/>
        <p:txBody>
          <a:bodyPr/>
          <a:lstStyle/>
          <a:p>
            <a:r>
              <a:rPr lang="en-US" dirty="0"/>
              <a:t>Tell, don’t ask principle</a:t>
            </a:r>
          </a:p>
        </p:txBody>
      </p:sp>
    </p:spTree>
    <p:extLst>
      <p:ext uri="{BB962C8B-B14F-4D97-AF65-F5344CB8AC3E}">
        <p14:creationId xmlns:p14="http://schemas.microsoft.com/office/powerpoint/2010/main" val="1730912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878262" cy="3383280"/>
          </a:xfrm>
        </p:spPr>
        <p:txBody>
          <a:bodyPr/>
          <a:lstStyle/>
          <a:p>
            <a:r>
              <a:rPr lang="en-US" dirty="0"/>
              <a:t>Immutable object</a:t>
            </a:r>
          </a:p>
          <a:p>
            <a:pPr lvl="1"/>
            <a:r>
              <a:rPr lang="en-GB" dirty="0"/>
              <a:t>An object whose state cannot be modified after it is created</a:t>
            </a:r>
          </a:p>
          <a:p>
            <a:pPr lvl="1"/>
            <a:r>
              <a:rPr lang="en-US" dirty="0"/>
              <a:t>Are inherently thread-safe</a:t>
            </a:r>
          </a:p>
          <a:p>
            <a:pPr lvl="1"/>
            <a:r>
              <a:rPr lang="en-US" dirty="0"/>
              <a:t>Simpler to understand, Higher security</a:t>
            </a:r>
          </a:p>
          <a:p>
            <a:pPr lvl="1"/>
            <a:r>
              <a:rPr lang="en-US" dirty="0"/>
              <a:t>Drawback: copy-on-write</a:t>
            </a:r>
          </a:p>
          <a:p>
            <a:endParaRPr lang="en-US" dirty="0" smtClean="0"/>
          </a:p>
          <a:p>
            <a:r>
              <a:rPr lang="en-US" dirty="0" smtClean="0"/>
              <a:t>Value </a:t>
            </a:r>
            <a:r>
              <a:rPr lang="en-US" dirty="0"/>
              <a:t>object</a:t>
            </a:r>
          </a:p>
          <a:p>
            <a:pPr lvl="1"/>
            <a:r>
              <a:rPr lang="en-GB" dirty="0"/>
              <a:t>Equality is not based on identity</a:t>
            </a:r>
          </a:p>
          <a:p>
            <a:pPr lvl="1"/>
            <a:r>
              <a:rPr lang="en-GB" dirty="0"/>
              <a:t>Should be immutable</a:t>
            </a:r>
          </a:p>
          <a:p>
            <a:pPr lvl="1"/>
            <a:r>
              <a:rPr lang="en-US" dirty="0" smtClean="0"/>
              <a:t>Examples: Amount </a:t>
            </a:r>
            <a:r>
              <a:rPr lang="en-US" dirty="0"/>
              <a:t>of </a:t>
            </a:r>
            <a:r>
              <a:rPr lang="en-US" dirty="0" smtClean="0"/>
              <a:t>money, Date range</a:t>
            </a:r>
            <a:endParaRPr lang="en-US" dirty="0"/>
          </a:p>
        </p:txBody>
      </p:sp>
      <p:sp>
        <p:nvSpPr>
          <p:cNvPr id="3" name="Text Placeholder 2"/>
          <p:cNvSpPr>
            <a:spLocks noGrp="1"/>
          </p:cNvSpPr>
          <p:nvPr>
            <p:ph type="body" sz="quarter" idx="10"/>
          </p:nvPr>
        </p:nvSpPr>
        <p:spPr/>
        <p:txBody>
          <a:bodyPr/>
          <a:lstStyle/>
          <a:p>
            <a:r>
              <a:rPr lang="en-US" dirty="0"/>
              <a:t>Immutable and Value objects</a:t>
            </a:r>
          </a:p>
        </p:txBody>
      </p:sp>
      <p:pic>
        <p:nvPicPr>
          <p:cNvPr id="4" name="Picture 3"/>
          <p:cNvPicPr>
            <a:picLocks noChangeAspect="1"/>
          </p:cNvPicPr>
          <p:nvPr/>
        </p:nvPicPr>
        <p:blipFill>
          <a:blip r:embed="rId2"/>
          <a:stretch>
            <a:fillRect/>
          </a:stretch>
        </p:blipFill>
        <p:spPr>
          <a:xfrm>
            <a:off x="4792060" y="1657113"/>
            <a:ext cx="3850481" cy="2228850"/>
          </a:xfrm>
          <a:prstGeom prst="rect">
            <a:avLst/>
          </a:prstGeom>
          <a:ln>
            <a:solidFill>
              <a:schemeClr val="tx2"/>
            </a:solidFill>
          </a:ln>
        </p:spPr>
      </p:pic>
    </p:spTree>
    <p:extLst>
      <p:ext uri="{BB962C8B-B14F-4D97-AF65-F5344CB8AC3E}">
        <p14:creationId xmlns:p14="http://schemas.microsoft.com/office/powerpoint/2010/main" val="912372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30302" lvl="1" indent="-130302">
              <a:spcBef>
                <a:spcPts val="0"/>
              </a:spcBef>
              <a:spcAft>
                <a:spcPts val="750"/>
              </a:spcAft>
              <a:buClr>
                <a:schemeClr val="accent2"/>
              </a:buClr>
              <a:buSzTx/>
              <a:buFont typeface="Arial"/>
              <a:buChar char="•"/>
            </a:pPr>
            <a:r>
              <a:rPr lang="en-GB" sz="1400" dirty="0"/>
              <a:t>Accept lengths in either meters, inches (</a:t>
            </a:r>
            <a:r>
              <a:rPr lang="en-US" sz="1400" dirty="0"/>
              <a:t>2.54 cm</a:t>
            </a:r>
            <a:r>
              <a:rPr lang="en-GB" sz="1400" dirty="0"/>
              <a:t>) or </a:t>
            </a:r>
            <a:r>
              <a:rPr lang="en-US" sz="1400" dirty="0"/>
              <a:t>feet (0.3048 m)</a:t>
            </a:r>
            <a:r>
              <a:rPr lang="en-GB" sz="1400" dirty="0"/>
              <a:t>, and provide ways to compare and convert freely between them</a:t>
            </a:r>
          </a:p>
          <a:p>
            <a:endParaRPr lang="en-US" dirty="0"/>
          </a:p>
        </p:txBody>
      </p:sp>
      <p:sp>
        <p:nvSpPr>
          <p:cNvPr id="3" name="Text Placeholder 2"/>
          <p:cNvSpPr>
            <a:spLocks noGrp="1"/>
          </p:cNvSpPr>
          <p:nvPr>
            <p:ph type="body" sz="quarter" idx="10"/>
          </p:nvPr>
        </p:nvSpPr>
        <p:spPr/>
        <p:txBody>
          <a:bodyPr/>
          <a:lstStyle/>
          <a:p>
            <a:r>
              <a:rPr lang="en-US" dirty="0"/>
              <a:t>Exercise - Length conversion problem</a:t>
            </a:r>
          </a:p>
        </p:txBody>
      </p:sp>
      <p:grpSp>
        <p:nvGrpSpPr>
          <p:cNvPr id="11" name="Group 10"/>
          <p:cNvGrpSpPr/>
          <p:nvPr/>
        </p:nvGrpSpPr>
        <p:grpSpPr>
          <a:xfrm>
            <a:off x="2475675" y="2099310"/>
            <a:ext cx="4108704" cy="2449830"/>
            <a:chOff x="1920240" y="3143250"/>
            <a:chExt cx="4108704" cy="2449830"/>
          </a:xfrm>
        </p:grpSpPr>
        <p:sp>
          <p:nvSpPr>
            <p:cNvPr id="12" name="Rectangle 11"/>
            <p:cNvSpPr/>
            <p:nvPr/>
          </p:nvSpPr>
          <p:spPr>
            <a:xfrm>
              <a:off x="1920240" y="4972050"/>
              <a:ext cx="1371600" cy="60579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Meter</a:t>
              </a:r>
              <a:endParaRPr lang="en-US" dirty="0"/>
            </a:p>
          </p:txBody>
        </p:sp>
        <p:sp>
          <p:nvSpPr>
            <p:cNvPr id="13" name="Rectangle 12"/>
            <p:cNvSpPr/>
            <p:nvPr/>
          </p:nvSpPr>
          <p:spPr>
            <a:xfrm>
              <a:off x="4657344" y="4987290"/>
              <a:ext cx="1371600" cy="60579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Inch</a:t>
              </a:r>
              <a:endParaRPr lang="en-US" dirty="0"/>
            </a:p>
          </p:txBody>
        </p:sp>
        <p:sp>
          <p:nvSpPr>
            <p:cNvPr id="14" name="Rectangle 13"/>
            <p:cNvSpPr/>
            <p:nvPr/>
          </p:nvSpPr>
          <p:spPr>
            <a:xfrm>
              <a:off x="3285744" y="3143250"/>
              <a:ext cx="1371600" cy="60579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Feet</a:t>
              </a:r>
              <a:endParaRPr lang="en-US" dirty="0"/>
            </a:p>
          </p:txBody>
        </p:sp>
        <p:cxnSp>
          <p:nvCxnSpPr>
            <p:cNvPr id="15" name="Elbow Connector 14"/>
            <p:cNvCxnSpPr>
              <a:stCxn id="12" idx="0"/>
              <a:endCxn id="14" idx="1"/>
            </p:cNvCxnSpPr>
            <p:nvPr/>
          </p:nvCxnSpPr>
          <p:spPr>
            <a:xfrm rot="5400000" flipH="1" flipV="1">
              <a:off x="2182940" y="3869246"/>
              <a:ext cx="1525905" cy="679704"/>
            </a:xfrm>
            <a:prstGeom prst="bentConnector2">
              <a:avLst/>
            </a:prstGeom>
            <a:ln>
              <a:headEnd type="triangle"/>
              <a:tailEnd type="triangle"/>
            </a:ln>
          </p:spPr>
          <p:style>
            <a:lnRef idx="2">
              <a:schemeClr val="accent5"/>
            </a:lnRef>
            <a:fillRef idx="1">
              <a:schemeClr val="lt1"/>
            </a:fillRef>
            <a:effectRef idx="0">
              <a:schemeClr val="accent5"/>
            </a:effectRef>
            <a:fontRef idx="minor">
              <a:schemeClr val="dk1"/>
            </a:fontRef>
          </p:style>
        </p:cxnSp>
        <p:cxnSp>
          <p:nvCxnSpPr>
            <p:cNvPr id="16" name="Elbow Connector 15"/>
            <p:cNvCxnSpPr>
              <a:stCxn id="14" idx="3"/>
              <a:endCxn id="13" idx="0"/>
            </p:cNvCxnSpPr>
            <p:nvPr/>
          </p:nvCxnSpPr>
          <p:spPr>
            <a:xfrm>
              <a:off x="4657344" y="3446145"/>
              <a:ext cx="685800" cy="1541145"/>
            </a:xfrm>
            <a:prstGeom prst="bentConnector2">
              <a:avLst/>
            </a:prstGeom>
            <a:ln>
              <a:headEnd type="triangle"/>
              <a:tailEnd type="triangle"/>
            </a:ln>
          </p:spPr>
          <p:style>
            <a:lnRef idx="2">
              <a:schemeClr val="accent5"/>
            </a:lnRef>
            <a:fillRef idx="1">
              <a:schemeClr val="lt1"/>
            </a:fillRef>
            <a:effectRef idx="0">
              <a:schemeClr val="accent5"/>
            </a:effectRef>
            <a:fontRef idx="minor">
              <a:schemeClr val="dk1"/>
            </a:fontRef>
          </p:style>
        </p:cxnSp>
        <p:cxnSp>
          <p:nvCxnSpPr>
            <p:cNvPr id="17" name="Straight Arrow Connector 16"/>
            <p:cNvCxnSpPr>
              <a:stCxn id="13" idx="1"/>
              <a:endCxn id="12" idx="3"/>
            </p:cNvCxnSpPr>
            <p:nvPr/>
          </p:nvCxnSpPr>
          <p:spPr>
            <a:xfrm flipH="1" flipV="1">
              <a:off x="3291840" y="5274945"/>
              <a:ext cx="1365504" cy="15240"/>
            </a:xfrm>
            <a:prstGeom prst="straightConnector1">
              <a:avLst/>
            </a:prstGeom>
            <a:ln>
              <a:headEnd type="triangle"/>
              <a:tailEnd type="triangle"/>
            </a:ln>
          </p:spPr>
          <p:style>
            <a:lnRef idx="2">
              <a:schemeClr val="accent5"/>
            </a:lnRef>
            <a:fillRef idx="1">
              <a:schemeClr val="lt1"/>
            </a:fillRef>
            <a:effectRef idx="0">
              <a:schemeClr val="accent5"/>
            </a:effectRef>
            <a:fontRef idx="minor">
              <a:schemeClr val="dk1"/>
            </a:fontRef>
          </p:style>
        </p:cxnSp>
      </p:grpSp>
    </p:spTree>
    <p:extLst>
      <p:ext uri="{BB962C8B-B14F-4D97-AF65-F5344CB8AC3E}">
        <p14:creationId xmlns:p14="http://schemas.microsoft.com/office/powerpoint/2010/main" val="4197373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r>
              <a:rPr lang="en-GB" dirty="0"/>
              <a:t>Make the </a:t>
            </a:r>
            <a:r>
              <a:rPr lang="en-GB" i="1" dirty="0"/>
              <a:t>Planet </a:t>
            </a:r>
            <a:r>
              <a:rPr lang="en-GB" dirty="0"/>
              <a:t>class </a:t>
            </a:r>
            <a:r>
              <a:rPr lang="en-GB" dirty="0" smtClean="0"/>
              <a:t>immutable</a:t>
            </a:r>
            <a:endParaRPr lang="en-GB" dirty="0"/>
          </a:p>
        </p:txBody>
      </p:sp>
      <p:sp>
        <p:nvSpPr>
          <p:cNvPr id="3" name="Text Placeholder 2"/>
          <p:cNvSpPr>
            <a:spLocks noGrp="1"/>
          </p:cNvSpPr>
          <p:nvPr>
            <p:ph type="body" sz="quarter" idx="10"/>
          </p:nvPr>
        </p:nvSpPr>
        <p:spPr/>
        <p:txBody>
          <a:bodyPr/>
          <a:lstStyle/>
          <a:p>
            <a:r>
              <a:rPr lang="en-US" dirty="0"/>
              <a:t>Exercise - Immutable</a:t>
            </a:r>
          </a:p>
        </p:txBody>
      </p:sp>
      <p:pic>
        <p:nvPicPr>
          <p:cNvPr id="4" name="Picture 3"/>
          <p:cNvPicPr>
            <a:picLocks noChangeAspect="1"/>
          </p:cNvPicPr>
          <p:nvPr/>
        </p:nvPicPr>
        <p:blipFill>
          <a:blip r:embed="rId2"/>
          <a:stretch>
            <a:fillRect/>
          </a:stretch>
        </p:blipFill>
        <p:spPr>
          <a:xfrm>
            <a:off x="4655187" y="1064182"/>
            <a:ext cx="3736338" cy="3414712"/>
          </a:xfrm>
          <a:prstGeom prst="rect">
            <a:avLst/>
          </a:prstGeom>
        </p:spPr>
      </p:pic>
    </p:spTree>
    <p:extLst>
      <p:ext uri="{BB962C8B-B14F-4D97-AF65-F5344CB8AC3E}">
        <p14:creationId xmlns:p14="http://schemas.microsoft.com/office/powerpoint/2010/main" val="306699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552825" y="1079489"/>
            <a:ext cx="4953000" cy="3383280"/>
          </a:xfrm>
        </p:spPr>
        <p:txBody>
          <a:bodyPr anchor="ctr"/>
          <a:lstStyle/>
          <a:p>
            <a:pPr marL="0" indent="0">
              <a:buNone/>
            </a:pPr>
            <a:r>
              <a:rPr lang="en-US" i="1" dirty="0"/>
              <a:t>I don't think </a:t>
            </a:r>
            <a:r>
              <a:rPr lang="en-US" b="1" i="1" dirty="0"/>
              <a:t>object-oriented programming</a:t>
            </a:r>
            <a:r>
              <a:rPr lang="en-US" i="1" dirty="0"/>
              <a:t> is a structuring paradigm that meets my standards of </a:t>
            </a:r>
            <a:r>
              <a:rPr lang="en-US" i="1" dirty="0" smtClean="0"/>
              <a:t>elegance</a:t>
            </a:r>
            <a:r>
              <a:rPr lang="hu-HU" i="1" dirty="0" smtClean="0"/>
              <a:t> (1999</a:t>
            </a:r>
            <a:r>
              <a:rPr lang="hu-HU" i="1" dirty="0" smtClean="0"/>
              <a:t>)</a:t>
            </a:r>
            <a:endParaRPr lang="en-US" i="1" dirty="0"/>
          </a:p>
        </p:txBody>
      </p:sp>
      <p:sp>
        <p:nvSpPr>
          <p:cNvPr id="8" name="Text Placeholder 7"/>
          <p:cNvSpPr>
            <a:spLocks noGrp="1"/>
          </p:cNvSpPr>
          <p:nvPr>
            <p:ph type="body" sz="quarter" idx="10"/>
          </p:nvPr>
        </p:nvSpPr>
        <p:spPr/>
        <p:txBody>
          <a:bodyPr/>
          <a:lstStyle/>
          <a:p>
            <a:r>
              <a:rPr lang="en-GB" dirty="0"/>
              <a:t>What's the point of OOP</a:t>
            </a:r>
            <a:r>
              <a:rPr lang="en-GB" dirty="0" smtClean="0"/>
              <a:t>?</a:t>
            </a:r>
            <a:endParaRPr lang="en-US" dirty="0"/>
          </a:p>
        </p:txBody>
      </p:sp>
      <p:grpSp>
        <p:nvGrpSpPr>
          <p:cNvPr id="2" name="Group 1"/>
          <p:cNvGrpSpPr/>
          <p:nvPr/>
        </p:nvGrpSpPr>
        <p:grpSpPr>
          <a:xfrm>
            <a:off x="923925" y="1402514"/>
            <a:ext cx="1822090" cy="2737230"/>
            <a:chOff x="847725" y="1508778"/>
            <a:chExt cx="1822090" cy="2737230"/>
          </a:xfrm>
        </p:grpSpPr>
        <p:pic>
          <p:nvPicPr>
            <p:cNvPr id="1026" name="Picture 2" descr="http://www.computer.org/cms/Awards/images/medium/edsgerdijkst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508778"/>
              <a:ext cx="1822090" cy="2429453"/>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1058899" y="3938231"/>
              <a:ext cx="1399742" cy="307777"/>
            </a:xfrm>
            <a:prstGeom prst="rect">
              <a:avLst/>
            </a:prstGeom>
          </p:spPr>
          <p:txBody>
            <a:bodyPr wrap="none">
              <a:spAutoFit/>
            </a:bodyPr>
            <a:lstStyle/>
            <a:p>
              <a:r>
                <a:rPr lang="en-GB" dirty="0" err="1">
                  <a:solidFill>
                    <a:srgbClr val="000000"/>
                  </a:solidFill>
                  <a:latin typeface="Helvetica" panose="020B0604020202020204" pitchFamily="34" charset="0"/>
                </a:rPr>
                <a:t>Edsger</a:t>
              </a:r>
              <a:r>
                <a:rPr lang="en-GB" dirty="0">
                  <a:solidFill>
                    <a:srgbClr val="000000"/>
                  </a:solidFill>
                  <a:latin typeface="Helvetica" panose="020B0604020202020204" pitchFamily="34" charset="0"/>
                </a:rPr>
                <a:t> Dijkstra</a:t>
              </a:r>
              <a:endParaRPr lang="en-US" dirty="0"/>
            </a:p>
          </p:txBody>
        </p:sp>
      </p:grpSp>
    </p:spTree>
    <p:extLst>
      <p:ext uri="{BB962C8B-B14F-4D97-AF65-F5344CB8AC3E}">
        <p14:creationId xmlns:p14="http://schemas.microsoft.com/office/powerpoint/2010/main" val="10541864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r>
              <a:rPr lang="en-US" dirty="0"/>
              <a:t>Viewing the relationship</a:t>
            </a:r>
            <a:r>
              <a:rPr lang="en-GB" dirty="0"/>
              <a:t> between a class and its clients as a formal agreement</a:t>
            </a:r>
          </a:p>
          <a:p>
            <a:pPr lvl="1">
              <a:defRPr/>
            </a:pPr>
            <a:r>
              <a:rPr lang="en-US" dirty="0"/>
              <a:t>Preconditions and </a:t>
            </a:r>
            <a:r>
              <a:rPr lang="en-US" dirty="0" err="1"/>
              <a:t>postconditions</a:t>
            </a:r>
            <a:endParaRPr lang="en-US" dirty="0"/>
          </a:p>
          <a:p>
            <a:pPr lvl="1">
              <a:defRPr/>
            </a:pPr>
            <a:r>
              <a:rPr lang="en-US" dirty="0"/>
              <a:t>Assertion and violation </a:t>
            </a:r>
          </a:p>
          <a:p>
            <a:pPr lvl="1">
              <a:defRPr/>
            </a:pPr>
            <a:r>
              <a:rPr lang="en-US" dirty="0"/>
              <a:t>Class invariants </a:t>
            </a:r>
            <a:endParaRPr lang="en-US" dirty="0" smtClean="0"/>
          </a:p>
          <a:p>
            <a:pPr>
              <a:defRPr/>
            </a:pPr>
            <a:endParaRPr lang="en-US" dirty="0"/>
          </a:p>
          <a:p>
            <a:pPr>
              <a:defRPr/>
            </a:pPr>
            <a:r>
              <a:rPr lang="en-GB" dirty="0"/>
              <a:t>Client’s obligations</a:t>
            </a:r>
          </a:p>
          <a:p>
            <a:pPr>
              <a:defRPr/>
            </a:pPr>
            <a:r>
              <a:rPr lang="en-GB" dirty="0"/>
              <a:t>Supplier’s obligations</a:t>
            </a:r>
          </a:p>
          <a:p>
            <a:pPr>
              <a:defRPr/>
            </a:pPr>
            <a:r>
              <a:rPr lang="en-GB" dirty="0" smtClean="0"/>
              <a:t>Inheritance</a:t>
            </a:r>
            <a:endParaRPr lang="en-GB" dirty="0"/>
          </a:p>
        </p:txBody>
      </p:sp>
      <p:sp>
        <p:nvSpPr>
          <p:cNvPr id="3" name="Text Placeholder 2"/>
          <p:cNvSpPr>
            <a:spLocks noGrp="1"/>
          </p:cNvSpPr>
          <p:nvPr>
            <p:ph type="body" sz="quarter" idx="10"/>
          </p:nvPr>
        </p:nvSpPr>
        <p:spPr/>
        <p:txBody>
          <a:bodyPr/>
          <a:lstStyle/>
          <a:p>
            <a:r>
              <a:rPr lang="en-US" dirty="0"/>
              <a:t>Design by Contract</a:t>
            </a:r>
          </a:p>
        </p:txBody>
      </p:sp>
    </p:spTree>
    <p:extLst>
      <p:ext uri="{BB962C8B-B14F-4D97-AF65-F5344CB8AC3E}">
        <p14:creationId xmlns:p14="http://schemas.microsoft.com/office/powerpoint/2010/main" val="383449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840162" cy="3383280"/>
          </a:xfrm>
        </p:spPr>
        <p:txBody>
          <a:bodyPr anchor="ctr"/>
          <a:lstStyle/>
          <a:p>
            <a:r>
              <a:rPr lang="en-GB" dirty="0"/>
              <a:t>KISS – keep it simple</a:t>
            </a:r>
          </a:p>
          <a:p>
            <a:pPr lvl="1"/>
            <a:r>
              <a:rPr lang="en-GB" dirty="0"/>
              <a:t>systems work best if they are kept simple rather than made complex</a:t>
            </a:r>
          </a:p>
          <a:p>
            <a:pPr lvl="1"/>
            <a:r>
              <a:rPr lang="en-GB" dirty="0"/>
              <a:t>everything should be made as simple as possible, but no simpler (Albert Einstein</a:t>
            </a:r>
            <a:r>
              <a:rPr lang="en-GB" dirty="0" smtClean="0"/>
              <a:t>)</a:t>
            </a:r>
            <a:endParaRPr lang="en-GB" dirty="0"/>
          </a:p>
        </p:txBody>
      </p:sp>
      <p:sp>
        <p:nvSpPr>
          <p:cNvPr id="3" name="Text Placeholder 2"/>
          <p:cNvSpPr>
            <a:spLocks noGrp="1"/>
          </p:cNvSpPr>
          <p:nvPr>
            <p:ph type="body" sz="quarter" idx="10"/>
          </p:nvPr>
        </p:nvSpPr>
        <p:spPr/>
        <p:txBody>
          <a:bodyPr/>
          <a:lstStyle/>
          <a:p>
            <a:r>
              <a:rPr lang="hu-HU" dirty="0"/>
              <a:t>KISS</a:t>
            </a:r>
            <a:endParaRPr lang="en-US" dirty="0"/>
          </a:p>
        </p:txBody>
      </p:sp>
      <p:pic>
        <p:nvPicPr>
          <p:cNvPr id="5126" name="Picture 6" descr="Simplicity in communication and planning is key to effective leadersh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5" y="1469735"/>
            <a:ext cx="4104622" cy="261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04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lstStyle/>
          <a:p>
            <a:r>
              <a:rPr lang="en-GB" dirty="0"/>
              <a:t>YAGNI - You </a:t>
            </a:r>
            <a:r>
              <a:rPr lang="en-GB" dirty="0" err="1"/>
              <a:t>ain't</a:t>
            </a:r>
            <a:r>
              <a:rPr lang="en-GB" dirty="0"/>
              <a:t> </a:t>
            </a:r>
            <a:r>
              <a:rPr lang="en-GB" dirty="0" err="1"/>
              <a:t>gonna</a:t>
            </a:r>
            <a:r>
              <a:rPr lang="en-GB" dirty="0"/>
              <a:t> need it</a:t>
            </a:r>
          </a:p>
          <a:p>
            <a:pPr lvl="1"/>
            <a:r>
              <a:rPr lang="en-GB" dirty="0"/>
              <a:t>Should not add functionality until it is necessary</a:t>
            </a:r>
          </a:p>
          <a:p>
            <a:pPr lvl="1"/>
            <a:r>
              <a:rPr lang="en-GB" dirty="0"/>
              <a:t>Instead spend time on </a:t>
            </a:r>
            <a:r>
              <a:rPr lang="en-GB" dirty="0" smtClean="0"/>
              <a:t>testing</a:t>
            </a:r>
            <a:endParaRPr lang="en-GB" dirty="0"/>
          </a:p>
        </p:txBody>
      </p:sp>
      <p:sp>
        <p:nvSpPr>
          <p:cNvPr id="3" name="Text Placeholder 2"/>
          <p:cNvSpPr>
            <a:spLocks noGrp="1"/>
          </p:cNvSpPr>
          <p:nvPr>
            <p:ph type="body" sz="quarter" idx="10"/>
          </p:nvPr>
        </p:nvSpPr>
        <p:spPr/>
        <p:txBody>
          <a:bodyPr/>
          <a:lstStyle/>
          <a:p>
            <a:r>
              <a:rPr lang="en-GB" dirty="0"/>
              <a:t>YAGNI</a:t>
            </a:r>
            <a:endParaRPr lang="en-US" dirty="0"/>
          </a:p>
        </p:txBody>
      </p:sp>
      <p:pic>
        <p:nvPicPr>
          <p:cNvPr id="6146" name="Picture 2" descr="https://sourcemaking.com/images/refactoring-illustrations/speculative-generalit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475" y="1514238"/>
            <a:ext cx="3390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575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3068637" cy="3383280"/>
          </a:xfrm>
        </p:spPr>
        <p:txBody>
          <a:bodyPr anchor="ctr"/>
          <a:lstStyle/>
          <a:p>
            <a:r>
              <a:rPr lang="en-US" dirty="0" smtClean="0"/>
              <a:t>Don’t </a:t>
            </a:r>
            <a:r>
              <a:rPr lang="en-GB" dirty="0" smtClean="0"/>
              <a:t>repeat yourself</a:t>
            </a:r>
          </a:p>
          <a:p>
            <a:endParaRPr lang="en-GB" dirty="0" smtClean="0"/>
          </a:p>
          <a:p>
            <a:r>
              <a:rPr lang="en-US" i="1" dirty="0"/>
              <a:t>Every piece of knowledge must have a single, unambiguous, authoritative representation within a system.</a:t>
            </a:r>
            <a:endParaRPr lang="en-GB" dirty="0"/>
          </a:p>
        </p:txBody>
      </p:sp>
      <p:sp>
        <p:nvSpPr>
          <p:cNvPr id="3" name="Text Placeholder 2"/>
          <p:cNvSpPr>
            <a:spLocks noGrp="1"/>
          </p:cNvSpPr>
          <p:nvPr>
            <p:ph type="body" sz="quarter" idx="10"/>
          </p:nvPr>
        </p:nvSpPr>
        <p:spPr/>
        <p:txBody>
          <a:bodyPr/>
          <a:lstStyle/>
          <a:p>
            <a:r>
              <a:rPr lang="hu-HU" dirty="0" smtClean="0"/>
              <a:t>DRY</a:t>
            </a:r>
            <a:endParaRPr lang="en-US" dirty="0"/>
          </a:p>
        </p:txBody>
      </p:sp>
      <p:pic>
        <p:nvPicPr>
          <p:cNvPr id="7170" name="Picture 2" descr="http://2.bp.blogspot.com/-cvaVlUYuu6k/T85cwG0FXwI/AAAAAAAAGv4/_sQlJCzzvpc/s400/DontRepeatYoursel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3300" y="1104663"/>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6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2749086" cy="647100"/>
          </a:xfrm>
        </p:spPr>
        <p:txBody>
          <a:bodyPr/>
          <a:lstStyle/>
          <a:p>
            <a:r>
              <a:rPr lang="en-US" dirty="0"/>
              <a:t>Packaging</a:t>
            </a:r>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67554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US" dirty="0"/>
              <a:t>Modules</a:t>
            </a:r>
          </a:p>
          <a:p>
            <a:pPr lvl="1">
              <a:defRPr/>
            </a:pPr>
            <a:r>
              <a:rPr lang="en-US" dirty="0"/>
              <a:t>Reduction of complexity</a:t>
            </a:r>
          </a:p>
          <a:p>
            <a:pPr lvl="1">
              <a:defRPr/>
            </a:pPr>
            <a:r>
              <a:rPr lang="en-US" dirty="0"/>
              <a:t>High cohesion, low </a:t>
            </a:r>
            <a:r>
              <a:rPr lang="en-US" dirty="0" smtClean="0"/>
              <a:t>coupling: for </a:t>
            </a:r>
            <a:r>
              <a:rPr lang="en-US" dirty="0"/>
              <a:t>large-scale </a:t>
            </a:r>
            <a:r>
              <a:rPr lang="en-US" dirty="0" smtClean="0"/>
              <a:t>components</a:t>
            </a:r>
            <a:endParaRPr lang="en-US" dirty="0"/>
          </a:p>
        </p:txBody>
      </p:sp>
      <p:sp>
        <p:nvSpPr>
          <p:cNvPr id="3" name="Text Placeholder 2"/>
          <p:cNvSpPr>
            <a:spLocks noGrp="1"/>
          </p:cNvSpPr>
          <p:nvPr>
            <p:ph type="body" sz="quarter" idx="10"/>
          </p:nvPr>
        </p:nvSpPr>
        <p:spPr/>
        <p:txBody>
          <a:bodyPr/>
          <a:lstStyle/>
          <a:p>
            <a:r>
              <a:rPr lang="en-US" dirty="0"/>
              <a:t>Packaging</a:t>
            </a:r>
          </a:p>
        </p:txBody>
      </p:sp>
      <p:pic>
        <p:nvPicPr>
          <p:cNvPr id="4" name="Picture 3"/>
          <p:cNvPicPr>
            <a:picLocks noChangeAspect="1"/>
          </p:cNvPicPr>
          <p:nvPr/>
        </p:nvPicPr>
        <p:blipFill>
          <a:blip r:embed="rId2"/>
          <a:stretch>
            <a:fillRect/>
          </a:stretch>
        </p:blipFill>
        <p:spPr>
          <a:xfrm>
            <a:off x="2396427" y="2199563"/>
            <a:ext cx="4267200" cy="2362912"/>
          </a:xfrm>
          <a:prstGeom prst="rect">
            <a:avLst/>
          </a:prstGeom>
        </p:spPr>
      </p:pic>
    </p:spTree>
    <p:extLst>
      <p:ext uri="{BB962C8B-B14F-4D97-AF65-F5344CB8AC3E}">
        <p14:creationId xmlns:p14="http://schemas.microsoft.com/office/powerpoint/2010/main" val="2595049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GB" dirty="0"/>
              <a:t>The Common Closure Principle</a:t>
            </a:r>
          </a:p>
          <a:p>
            <a:pPr lvl="1"/>
            <a:r>
              <a:rPr lang="en-US" altLang="en-US" dirty="0"/>
              <a:t>SRP for packages</a:t>
            </a:r>
            <a:endParaRPr lang="en-GB" dirty="0"/>
          </a:p>
          <a:p>
            <a:pPr lvl="1"/>
            <a:r>
              <a:rPr lang="en-GB" dirty="0"/>
              <a:t>The classes in a package should be closed together against the same kind of changes</a:t>
            </a:r>
          </a:p>
          <a:p>
            <a:pPr lvl="1"/>
            <a:r>
              <a:rPr lang="en-GB" dirty="0"/>
              <a:t>A package should not have multiple reason to change</a:t>
            </a:r>
          </a:p>
          <a:p>
            <a:pPr lvl="1"/>
            <a:r>
              <a:rPr lang="en-GB" dirty="0"/>
              <a:t>Maintainability may be more important than reusability</a:t>
            </a:r>
          </a:p>
          <a:p>
            <a:pPr lvl="1"/>
            <a:endParaRPr lang="en-US" dirty="0" smtClean="0"/>
          </a:p>
          <a:p>
            <a:r>
              <a:rPr lang="en-US" dirty="0"/>
              <a:t>Reuse-release equivalence principle</a:t>
            </a:r>
          </a:p>
          <a:p>
            <a:pPr lvl="1"/>
            <a:r>
              <a:rPr lang="en-GB" dirty="0"/>
              <a:t>The granule of reuse is the granule of release</a:t>
            </a:r>
          </a:p>
          <a:p>
            <a:pPr lvl="1"/>
            <a:r>
              <a:rPr lang="en-GB" dirty="0"/>
              <a:t>Either all of the classes in a package are reusable or none of them are</a:t>
            </a:r>
            <a:endParaRPr lang="en-US" dirty="0"/>
          </a:p>
          <a:p>
            <a:pPr lvl="1"/>
            <a:endParaRPr lang="en-US" dirty="0" smtClean="0"/>
          </a:p>
          <a:p>
            <a:r>
              <a:rPr lang="en-US" dirty="0"/>
              <a:t>Common-reuse principle</a:t>
            </a:r>
          </a:p>
          <a:p>
            <a:pPr lvl="1"/>
            <a:r>
              <a:rPr lang="en-GB" dirty="0"/>
              <a:t>Classes that tend to be reused together belong in the same package</a:t>
            </a:r>
          </a:p>
          <a:p>
            <a:pPr lvl="1"/>
            <a:r>
              <a:rPr lang="en-GB" dirty="0"/>
              <a:t>If you reuse one of the classes in a package, you reuse them </a:t>
            </a:r>
            <a:r>
              <a:rPr lang="en-GB" dirty="0" smtClean="0"/>
              <a:t>all</a:t>
            </a:r>
            <a:endParaRPr lang="en-US" dirty="0"/>
          </a:p>
        </p:txBody>
      </p:sp>
      <p:sp>
        <p:nvSpPr>
          <p:cNvPr id="3" name="Text Placeholder 2"/>
          <p:cNvSpPr>
            <a:spLocks noGrp="1"/>
          </p:cNvSpPr>
          <p:nvPr>
            <p:ph type="body" sz="quarter" idx="10"/>
          </p:nvPr>
        </p:nvSpPr>
        <p:spPr/>
        <p:txBody>
          <a:bodyPr/>
          <a:lstStyle/>
          <a:p>
            <a:r>
              <a:rPr lang="en-US" dirty="0"/>
              <a:t>Principles of package cohesion</a:t>
            </a:r>
          </a:p>
        </p:txBody>
      </p:sp>
    </p:spTree>
    <p:extLst>
      <p:ext uri="{BB962C8B-B14F-4D97-AF65-F5344CB8AC3E}">
        <p14:creationId xmlns:p14="http://schemas.microsoft.com/office/powerpoint/2010/main" val="337575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2916237" cy="3383280"/>
          </a:xfrm>
        </p:spPr>
        <p:txBody>
          <a:bodyPr anchor="ctr"/>
          <a:lstStyle/>
          <a:p>
            <a:r>
              <a:rPr lang="en-US" dirty="0"/>
              <a:t>Package graph should be DAG</a:t>
            </a:r>
          </a:p>
          <a:p>
            <a:r>
              <a:rPr lang="en-GB" dirty="0"/>
              <a:t>Solutions</a:t>
            </a:r>
          </a:p>
          <a:p>
            <a:pPr lvl="1"/>
            <a:r>
              <a:rPr lang="en-GB" dirty="0"/>
              <a:t>Apply dependency inversion principle</a:t>
            </a:r>
          </a:p>
          <a:p>
            <a:pPr lvl="1"/>
            <a:r>
              <a:rPr lang="en-GB" dirty="0"/>
              <a:t>Create a new mediator package</a:t>
            </a:r>
          </a:p>
          <a:p>
            <a:r>
              <a:rPr lang="en-US" dirty="0"/>
              <a:t>Motivation</a:t>
            </a:r>
            <a:endParaRPr lang="hu-HU" dirty="0"/>
          </a:p>
          <a:p>
            <a:pPr lvl="1"/>
            <a:r>
              <a:rPr lang="en-GB" dirty="0"/>
              <a:t>Packages in a cycle would become de facto a single </a:t>
            </a:r>
            <a:r>
              <a:rPr lang="en-GB" dirty="0" smtClean="0"/>
              <a:t>package</a:t>
            </a:r>
            <a:endParaRPr lang="en-GB" dirty="0"/>
          </a:p>
        </p:txBody>
      </p:sp>
      <p:sp>
        <p:nvSpPr>
          <p:cNvPr id="3" name="Text Placeholder 2"/>
          <p:cNvSpPr>
            <a:spLocks noGrp="1"/>
          </p:cNvSpPr>
          <p:nvPr>
            <p:ph type="body" sz="quarter" idx="10"/>
          </p:nvPr>
        </p:nvSpPr>
        <p:spPr/>
        <p:txBody>
          <a:bodyPr/>
          <a:lstStyle/>
          <a:p>
            <a:r>
              <a:rPr lang="en-GB" dirty="0"/>
              <a:t>The Acyclic Dependencies </a:t>
            </a:r>
            <a:r>
              <a:rPr lang="en-GB" dirty="0" smtClean="0"/>
              <a:t>Principle</a:t>
            </a:r>
            <a:endParaRPr lang="en-GB" dirty="0"/>
          </a:p>
        </p:txBody>
      </p:sp>
      <p:pic>
        <p:nvPicPr>
          <p:cNvPr id="4" name="Content Placeholder 5"/>
          <p:cNvPicPr>
            <a:picLocks noChangeAspect="1"/>
          </p:cNvPicPr>
          <p:nvPr/>
        </p:nvPicPr>
        <p:blipFill>
          <a:blip r:embed="rId2"/>
          <a:stretch>
            <a:fillRect/>
          </a:stretch>
        </p:blipFill>
        <p:spPr>
          <a:xfrm>
            <a:off x="4320498" y="1857374"/>
            <a:ext cx="4055343" cy="1805085"/>
          </a:xfrm>
          <a:prstGeom prst="rect">
            <a:avLst/>
          </a:prstGeom>
        </p:spPr>
      </p:pic>
    </p:spTree>
    <p:extLst>
      <p:ext uri="{BB962C8B-B14F-4D97-AF65-F5344CB8AC3E}">
        <p14:creationId xmlns:p14="http://schemas.microsoft.com/office/powerpoint/2010/main" val="396916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The Stable Dependencies </a:t>
            </a:r>
            <a:r>
              <a:rPr lang="en-GB" dirty="0" smtClean="0"/>
              <a:t>Principle</a:t>
            </a:r>
            <a:endParaRPr lang="en-GB" dirty="0"/>
          </a:p>
        </p:txBody>
      </p:sp>
      <p:pic>
        <p:nvPicPr>
          <p:cNvPr id="4" name="Content Placeholder 3"/>
          <p:cNvPicPr>
            <a:picLocks noGrp="1" noChangeAspect="1"/>
          </p:cNvPicPr>
          <p:nvPr>
            <p:ph idx="1"/>
          </p:nvPr>
        </p:nvPicPr>
        <p:blipFill>
          <a:blip r:embed="rId2"/>
          <a:stretch>
            <a:fillRect/>
          </a:stretch>
        </p:blipFill>
        <p:spPr>
          <a:xfrm>
            <a:off x="1400969" y="1246981"/>
            <a:ext cx="6257925" cy="3048000"/>
          </a:xfrm>
          <a:prstGeom prst="rect">
            <a:avLst/>
          </a:prstGeom>
        </p:spPr>
      </p:pic>
    </p:spTree>
    <p:extLst>
      <p:ext uri="{BB962C8B-B14F-4D97-AF65-F5344CB8AC3E}">
        <p14:creationId xmlns:p14="http://schemas.microsoft.com/office/powerpoint/2010/main" val="966100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3.amazonaws.com/CodeBetter/CommunityServer.Blogs.Components.WeblogFiles/patricksmacchia/CaCe/CaCeIllustration.PNG?AWSAccessKeyId=0KMA35HT86EVXB99Z302&amp;Expires=1919992089&amp;Signature=zTWLJXOXdLBFadsEmhAlE9Ff6uI%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75" y="3129060"/>
            <a:ext cx="4543425"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r>
              <a:rPr lang="en-GB" dirty="0"/>
              <a:t>Depend in the direction of </a:t>
            </a:r>
            <a:r>
              <a:rPr lang="en-GB" dirty="0" smtClean="0"/>
              <a:t>stability</a:t>
            </a:r>
          </a:p>
          <a:p>
            <a:pPr lvl="1"/>
            <a:endParaRPr lang="en-GB" dirty="0"/>
          </a:p>
          <a:p>
            <a:r>
              <a:rPr lang="en-GB" dirty="0"/>
              <a:t>Metrics: </a:t>
            </a:r>
          </a:p>
          <a:p>
            <a:pPr lvl="1"/>
            <a:r>
              <a:rPr lang="en-GB" dirty="0"/>
              <a:t>Afferent coupling (Ca), Efferent coupling (Ce)</a:t>
            </a:r>
          </a:p>
          <a:p>
            <a:pPr lvl="1"/>
            <a:r>
              <a:rPr lang="en-GB" dirty="0"/>
              <a:t>Instability I = Ce / (Ca + Ce</a:t>
            </a:r>
            <a:r>
              <a:rPr lang="en-GB" dirty="0" smtClean="0"/>
              <a:t>)</a:t>
            </a:r>
          </a:p>
          <a:p>
            <a:pPr lvl="1"/>
            <a:endParaRPr lang="en-GB" dirty="0"/>
          </a:p>
          <a:p>
            <a:r>
              <a:rPr lang="en-GB" dirty="0"/>
              <a:t>The</a:t>
            </a:r>
            <a:r>
              <a:rPr lang="en-GB" b="1" dirty="0"/>
              <a:t> I </a:t>
            </a:r>
            <a:r>
              <a:rPr lang="en-GB" dirty="0"/>
              <a:t>metrics of a package should be larger than the </a:t>
            </a:r>
            <a:r>
              <a:rPr lang="en-GB" b="1" dirty="0"/>
              <a:t>I</a:t>
            </a:r>
            <a:r>
              <a:rPr lang="en-GB" dirty="0"/>
              <a:t> metrics of the package that depends on</a:t>
            </a:r>
          </a:p>
          <a:p>
            <a:endParaRPr lang="en-US" dirty="0"/>
          </a:p>
        </p:txBody>
      </p:sp>
      <p:sp>
        <p:nvSpPr>
          <p:cNvPr id="3" name="Text Placeholder 2"/>
          <p:cNvSpPr>
            <a:spLocks noGrp="1"/>
          </p:cNvSpPr>
          <p:nvPr>
            <p:ph type="body" sz="quarter" idx="10"/>
          </p:nvPr>
        </p:nvSpPr>
        <p:spPr/>
        <p:txBody>
          <a:bodyPr/>
          <a:lstStyle/>
          <a:p>
            <a:r>
              <a:rPr lang="en-GB" dirty="0"/>
              <a:t>The Stable Dependencies Principle</a:t>
            </a:r>
          </a:p>
        </p:txBody>
      </p:sp>
    </p:spTree>
    <p:extLst>
      <p:ext uri="{BB962C8B-B14F-4D97-AF65-F5344CB8AC3E}">
        <p14:creationId xmlns:p14="http://schemas.microsoft.com/office/powerpoint/2010/main" val="28407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smtClean="0"/>
              <a:t>Functional decomposition</a:t>
            </a:r>
            <a:endParaRPr lang="en-US" dirty="0"/>
          </a:p>
        </p:txBody>
      </p:sp>
      <p:pic>
        <p:nvPicPr>
          <p:cNvPr id="4" name="Picture 3"/>
          <p:cNvPicPr>
            <a:picLocks noChangeAspect="1"/>
          </p:cNvPicPr>
          <p:nvPr/>
        </p:nvPicPr>
        <p:blipFill>
          <a:blip r:embed="rId3"/>
          <a:stretch>
            <a:fillRect/>
          </a:stretch>
        </p:blipFill>
        <p:spPr>
          <a:xfrm>
            <a:off x="2444399" y="983250"/>
            <a:ext cx="4255202" cy="3693751"/>
          </a:xfrm>
          <a:prstGeom prst="rect">
            <a:avLst/>
          </a:prstGeom>
        </p:spPr>
      </p:pic>
    </p:spTree>
    <p:extLst>
      <p:ext uri="{BB962C8B-B14F-4D97-AF65-F5344CB8AC3E}">
        <p14:creationId xmlns:p14="http://schemas.microsoft.com/office/powerpoint/2010/main" val="19978082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GB" dirty="0"/>
              <a:t>The Stable Abstractions Principle</a:t>
            </a:r>
          </a:p>
        </p:txBody>
      </p:sp>
      <p:pic>
        <p:nvPicPr>
          <p:cNvPr id="4" name="Content Placeholder 3"/>
          <p:cNvPicPr>
            <a:picLocks noGrp="1" noChangeAspect="1"/>
          </p:cNvPicPr>
          <p:nvPr>
            <p:ph idx="1"/>
          </p:nvPr>
        </p:nvPicPr>
        <p:blipFill>
          <a:blip r:embed="rId2"/>
          <a:stretch>
            <a:fillRect/>
          </a:stretch>
        </p:blipFill>
        <p:spPr>
          <a:xfrm>
            <a:off x="1448594" y="1413669"/>
            <a:ext cx="6162675" cy="2714625"/>
          </a:xfrm>
          <a:prstGeom prst="rect">
            <a:avLst/>
          </a:prstGeom>
        </p:spPr>
      </p:pic>
    </p:spTree>
    <p:extLst>
      <p:ext uri="{BB962C8B-B14F-4D97-AF65-F5344CB8AC3E}">
        <p14:creationId xmlns:p14="http://schemas.microsoft.com/office/powerpoint/2010/main" val="570797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A stable package should be abstract</a:t>
            </a:r>
          </a:p>
          <a:p>
            <a:r>
              <a:rPr lang="en-GB" dirty="0"/>
              <a:t>An instable package should be concrete</a:t>
            </a:r>
          </a:p>
          <a:p>
            <a:endParaRPr lang="en-US" dirty="0"/>
          </a:p>
        </p:txBody>
      </p:sp>
      <p:sp>
        <p:nvSpPr>
          <p:cNvPr id="3" name="Text Placeholder 2"/>
          <p:cNvSpPr>
            <a:spLocks noGrp="1"/>
          </p:cNvSpPr>
          <p:nvPr>
            <p:ph type="body" sz="quarter" idx="10"/>
          </p:nvPr>
        </p:nvSpPr>
        <p:spPr/>
        <p:txBody>
          <a:bodyPr/>
          <a:lstStyle/>
          <a:p>
            <a:r>
              <a:rPr lang="en-GB" dirty="0"/>
              <a:t>The Stable Abstractions Principle</a:t>
            </a:r>
          </a:p>
        </p:txBody>
      </p:sp>
      <p:pic>
        <p:nvPicPr>
          <p:cNvPr id="4" name="Picture 3"/>
          <p:cNvPicPr>
            <a:picLocks noChangeAspect="1" noChangeArrowheads="1"/>
          </p:cNvPicPr>
          <p:nvPr/>
        </p:nvPicPr>
        <p:blipFill>
          <a:blip r:embed="rId2" cstate="print"/>
          <a:srcRect/>
          <a:stretch>
            <a:fillRect/>
          </a:stretch>
        </p:blipFill>
        <p:spPr bwMode="auto">
          <a:xfrm>
            <a:off x="2400158" y="1971675"/>
            <a:ext cx="4259737" cy="26670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025597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egent_street.jpg"/>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62" r="62"/>
          <a:stretch>
            <a:fillRect/>
          </a:stretch>
        </p:blipFill>
        <p:spPr/>
      </p:pic>
      <p:sp>
        <p:nvSpPr>
          <p:cNvPr id="5" name="Title 4"/>
          <p:cNvSpPr>
            <a:spLocks noGrp="1"/>
          </p:cNvSpPr>
          <p:nvPr>
            <p:ph type="title"/>
          </p:nvPr>
        </p:nvSpPr>
        <p:spPr>
          <a:xfrm>
            <a:off x="872404" y="2869953"/>
            <a:ext cx="2336152" cy="647100"/>
          </a:xfrm>
        </p:spPr>
        <p:txBody>
          <a:bodyPr/>
          <a:lstStyle/>
          <a:p>
            <a:r>
              <a:rPr lang="en-US" dirty="0" smtClean="0"/>
              <a:t>Summary</a:t>
            </a:r>
            <a:endParaRPr lang="en-US" dirty="0"/>
          </a:p>
        </p:txBody>
      </p:sp>
      <p:sp>
        <p:nvSpPr>
          <p:cNvPr id="6" name="Text Placeholder 5"/>
          <p:cNvSpPr>
            <a:spLocks noGrp="1"/>
          </p:cNvSpPr>
          <p:nvPr>
            <p:ph type="body" sz="quarter" idx="14"/>
          </p:nvPr>
        </p:nvSpPr>
        <p:spPr>
          <a:xfrm>
            <a:off x="866628" y="2457127"/>
            <a:ext cx="2733762" cy="284693"/>
          </a:xfrm>
        </p:spPr>
        <p:txBody>
          <a:bodyPr/>
          <a:lstStyle/>
          <a:p>
            <a:r>
              <a:rPr lang="en-US" dirty="0"/>
              <a:t>Object-Oriented Principles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48995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Core OO concepts</a:t>
            </a:r>
          </a:p>
          <a:p>
            <a:r>
              <a:rPr lang="en-US" dirty="0"/>
              <a:t>SOLID</a:t>
            </a:r>
          </a:p>
          <a:p>
            <a:r>
              <a:rPr lang="en-US" dirty="0"/>
              <a:t>Law of Demeter</a:t>
            </a:r>
          </a:p>
          <a:p>
            <a:r>
              <a:rPr lang="en-US" dirty="0"/>
              <a:t>Immutable and Value objects</a:t>
            </a:r>
          </a:p>
          <a:p>
            <a:r>
              <a:rPr lang="en-US" dirty="0"/>
              <a:t>Design by Contract</a:t>
            </a:r>
          </a:p>
          <a:p>
            <a:r>
              <a:rPr lang="en-US" dirty="0" smtClean="0"/>
              <a:t>Packaging</a:t>
            </a:r>
            <a:endParaRPr lang="en-US" dirty="0"/>
          </a:p>
        </p:txBody>
      </p:sp>
      <p:sp>
        <p:nvSpPr>
          <p:cNvPr id="3" name="Text Placeholder 2"/>
          <p:cNvSpPr>
            <a:spLocks noGrp="1"/>
          </p:cNvSpPr>
          <p:nvPr>
            <p:ph type="body" sz="quarter" idx="10"/>
          </p:nvPr>
        </p:nvSpPr>
        <p:spPr/>
        <p:txBody>
          <a:bodyPr/>
          <a:lstStyle/>
          <a:p>
            <a:r>
              <a:rPr lang="en-US" dirty="0"/>
              <a:t>Summary</a:t>
            </a:r>
          </a:p>
        </p:txBody>
      </p:sp>
    </p:spTree>
    <p:extLst>
      <p:ext uri="{BB962C8B-B14F-4D97-AF65-F5344CB8AC3E}">
        <p14:creationId xmlns:p14="http://schemas.microsoft.com/office/powerpoint/2010/main" val="362307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The challenge</a:t>
            </a:r>
          </a:p>
        </p:txBody>
      </p:sp>
      <p:pic>
        <p:nvPicPr>
          <p:cNvPr id="4" name="Picture 2" descr="http://www.belfasttelegraph.co.uk/video-news/article30520178.ece/ALTERNATES/w300square/Video:%20Ice%20bucket%20challenge%20-%20Big%20Bang%20Theory's%20Kaley%20Cuoco%20takes%20ALS%20challenge.%20(Generated%20thumbn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237" y="1371598"/>
            <a:ext cx="2857500" cy="2857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5" name="Rectangle 4"/>
          <p:cNvSpPr/>
          <p:nvPr/>
        </p:nvSpPr>
        <p:spPr>
          <a:xfrm>
            <a:off x="767337" y="2646460"/>
            <a:ext cx="1872629" cy="307777"/>
          </a:xfrm>
          <a:prstGeom prst="rect">
            <a:avLst/>
          </a:prstGeom>
        </p:spPr>
        <p:txBody>
          <a:bodyPr wrap="none">
            <a:spAutoFit/>
          </a:bodyPr>
          <a:lstStyle/>
          <a:p>
            <a:r>
              <a:rPr lang="en-GB" dirty="0"/>
              <a:t>Dealing with </a:t>
            </a:r>
            <a:r>
              <a:rPr lang="en-GB" dirty="0" smtClean="0"/>
              <a:t>change</a:t>
            </a:r>
            <a:r>
              <a:rPr lang="hu-HU" dirty="0"/>
              <a:t>:</a:t>
            </a:r>
            <a:endParaRPr lang="en-US" dirty="0"/>
          </a:p>
        </p:txBody>
      </p:sp>
    </p:spTree>
    <p:extLst>
      <p:ext uri="{BB962C8B-B14F-4D97-AF65-F5344CB8AC3E}">
        <p14:creationId xmlns:p14="http://schemas.microsoft.com/office/powerpoint/2010/main" val="16146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0363" y="1079898"/>
            <a:ext cx="4354512" cy="3383280"/>
          </a:xfrm>
        </p:spPr>
        <p:txBody>
          <a:bodyPr anchor="ctr"/>
          <a:lstStyle/>
          <a:p>
            <a:r>
              <a:rPr lang="en-US" dirty="0"/>
              <a:t>Requirements always change</a:t>
            </a:r>
          </a:p>
          <a:p>
            <a:r>
              <a:rPr lang="en-GB" dirty="0"/>
              <a:t>And nothing you can do will stop change…</a:t>
            </a:r>
          </a:p>
          <a:p>
            <a:r>
              <a:rPr lang="en-GB" dirty="0"/>
              <a:t>… but you do not have to be overcome by </a:t>
            </a:r>
            <a:r>
              <a:rPr lang="en-GB" dirty="0" smtClean="0"/>
              <a:t>it</a:t>
            </a:r>
            <a:endParaRPr lang="en-US" dirty="0"/>
          </a:p>
        </p:txBody>
      </p:sp>
      <p:sp>
        <p:nvSpPr>
          <p:cNvPr id="3" name="Text Placeholder 2"/>
          <p:cNvSpPr>
            <a:spLocks noGrp="1"/>
          </p:cNvSpPr>
          <p:nvPr>
            <p:ph type="body" sz="quarter" idx="10"/>
          </p:nvPr>
        </p:nvSpPr>
        <p:spPr/>
        <p:txBody>
          <a:bodyPr/>
          <a:lstStyle/>
          <a:p>
            <a:r>
              <a:rPr lang="en-US" dirty="0" smtClean="0"/>
              <a:t>Things change</a:t>
            </a:r>
            <a:endParaRPr lang="en-US" dirty="0"/>
          </a:p>
        </p:txBody>
      </p:sp>
      <p:pic>
        <p:nvPicPr>
          <p:cNvPr id="4" name="Picture 2" descr="http://www.motivationalmemo.com/wp-content/uploads/2010/06/chan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3511" y="1946411"/>
            <a:ext cx="2200339" cy="165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49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Using modularity to contain variation</a:t>
            </a:r>
            <a:endParaRPr lang="en-US" dirty="0"/>
          </a:p>
          <a:p>
            <a:endParaRPr lang="en-US" dirty="0"/>
          </a:p>
        </p:txBody>
      </p:sp>
      <p:sp>
        <p:nvSpPr>
          <p:cNvPr id="3" name="Text Placeholder 2"/>
          <p:cNvSpPr>
            <a:spLocks noGrp="1"/>
          </p:cNvSpPr>
          <p:nvPr>
            <p:ph type="body" sz="quarter" idx="10"/>
          </p:nvPr>
        </p:nvSpPr>
        <p:spPr/>
        <p:txBody>
          <a:bodyPr/>
          <a:lstStyle/>
          <a:p>
            <a:r>
              <a:rPr lang="en-US" dirty="0"/>
              <a:t>Solution: Modularity</a:t>
            </a:r>
          </a:p>
        </p:txBody>
      </p:sp>
      <p:grpSp>
        <p:nvGrpSpPr>
          <p:cNvPr id="4" name="Group 3"/>
          <p:cNvGrpSpPr/>
          <p:nvPr/>
        </p:nvGrpSpPr>
        <p:grpSpPr>
          <a:xfrm>
            <a:off x="1118194" y="1662214"/>
            <a:ext cx="6907612" cy="2638426"/>
            <a:chOff x="1143000" y="2177129"/>
            <a:chExt cx="6907612" cy="2638426"/>
          </a:xfrm>
        </p:grpSpPr>
        <p:sp>
          <p:nvSpPr>
            <p:cNvPr id="5" name="Rectangle 4"/>
            <p:cNvSpPr/>
            <p:nvPr/>
          </p:nvSpPr>
          <p:spPr>
            <a:xfrm>
              <a:off x="2286000" y="2177129"/>
              <a:ext cx="1699205" cy="83762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main</a:t>
              </a:r>
              <a:endParaRPr lang="en-US" dirty="0"/>
            </a:p>
          </p:txBody>
        </p:sp>
        <p:sp>
          <p:nvSpPr>
            <p:cNvPr id="6" name="Rectangle 5"/>
            <p:cNvSpPr/>
            <p:nvPr/>
          </p:nvSpPr>
          <p:spPr>
            <a:xfrm>
              <a:off x="1143000" y="3972687"/>
              <a:ext cx="1699205" cy="83762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module1</a:t>
              </a:r>
              <a:endParaRPr lang="en-US" dirty="0"/>
            </a:p>
          </p:txBody>
        </p:sp>
        <p:sp>
          <p:nvSpPr>
            <p:cNvPr id="7" name="Rectangle 6"/>
            <p:cNvSpPr/>
            <p:nvPr/>
          </p:nvSpPr>
          <p:spPr>
            <a:xfrm>
              <a:off x="3482395" y="3977926"/>
              <a:ext cx="1699205" cy="83762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module2</a:t>
              </a:r>
              <a:endParaRPr lang="en-US" dirty="0"/>
            </a:p>
          </p:txBody>
        </p:sp>
        <p:sp>
          <p:nvSpPr>
            <p:cNvPr id="8" name="Rectangle 7"/>
            <p:cNvSpPr/>
            <p:nvPr/>
          </p:nvSpPr>
          <p:spPr>
            <a:xfrm>
              <a:off x="6351407" y="3972686"/>
              <a:ext cx="1699205" cy="837629"/>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dirty="0" smtClean="0"/>
                <a:t>module3</a:t>
              </a:r>
              <a:endParaRPr lang="en-US" dirty="0"/>
            </a:p>
          </p:txBody>
        </p:sp>
        <p:cxnSp>
          <p:nvCxnSpPr>
            <p:cNvPr id="9" name="Straight Arrow Connector 8"/>
            <p:cNvCxnSpPr>
              <a:stCxn id="12" idx="3"/>
              <a:endCxn id="8" idx="1"/>
            </p:cNvCxnSpPr>
            <p:nvPr/>
          </p:nvCxnSpPr>
          <p:spPr>
            <a:xfrm flipV="1">
              <a:off x="4701595" y="4391501"/>
              <a:ext cx="1649812" cy="20127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0" name="Rounded Rectangle 9"/>
            <p:cNvSpPr/>
            <p:nvPr/>
          </p:nvSpPr>
          <p:spPr>
            <a:xfrm>
              <a:off x="2766004" y="2593133"/>
              <a:ext cx="739195" cy="29965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a:t>
              </a:r>
              <a:endParaRPr lang="en-US" dirty="0"/>
            </a:p>
          </p:txBody>
        </p:sp>
        <p:sp>
          <p:nvSpPr>
            <p:cNvPr id="11" name="Rounded Rectangle 10"/>
            <p:cNvSpPr/>
            <p:nvPr/>
          </p:nvSpPr>
          <p:spPr>
            <a:xfrm>
              <a:off x="1623004" y="4400929"/>
              <a:ext cx="739195" cy="29965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a:t>
              </a:r>
              <a:endParaRPr lang="en-US" dirty="0"/>
            </a:p>
          </p:txBody>
        </p:sp>
        <p:sp>
          <p:nvSpPr>
            <p:cNvPr id="12" name="Rounded Rectangle 11"/>
            <p:cNvSpPr/>
            <p:nvPr/>
          </p:nvSpPr>
          <p:spPr>
            <a:xfrm>
              <a:off x="3962400" y="4442949"/>
              <a:ext cx="739195" cy="29965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a:t>
              </a:r>
              <a:endParaRPr lang="en-US" dirty="0"/>
            </a:p>
          </p:txBody>
        </p:sp>
        <p:sp>
          <p:nvSpPr>
            <p:cNvPr id="13" name="Rounded Rectangle 12"/>
            <p:cNvSpPr/>
            <p:nvPr/>
          </p:nvSpPr>
          <p:spPr>
            <a:xfrm>
              <a:off x="6831411" y="4442948"/>
              <a:ext cx="739195" cy="299657"/>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data</a:t>
              </a:r>
              <a:endParaRPr lang="en-US" dirty="0"/>
            </a:p>
          </p:txBody>
        </p:sp>
        <p:cxnSp>
          <p:nvCxnSpPr>
            <p:cNvPr id="14" name="Straight Arrow Connector 13"/>
            <p:cNvCxnSpPr>
              <a:stCxn id="13" idx="0"/>
              <a:endCxn id="5" idx="2"/>
            </p:cNvCxnSpPr>
            <p:nvPr/>
          </p:nvCxnSpPr>
          <p:spPr>
            <a:xfrm flipH="1" flipV="1">
              <a:off x="3135603" y="3014758"/>
              <a:ext cx="4065406" cy="142819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39137958"/>
      </p:ext>
    </p:extLst>
  </p:cSld>
  <p:clrMapOvr>
    <a:masterClrMapping/>
  </p:clrMapOvr>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E3C081-4081-47AD-A9A6-9F18F525DA1D}">
  <ds:schemaRef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dcmitype/"/>
    <ds:schemaRef ds:uri="http://purl.org/dc/terms/"/>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C3A1A37E-F8E3-427A-BCE9-B1DDB8B96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27141</TotalTime>
  <Words>1959</Words>
  <Application>Microsoft Office PowerPoint</Application>
  <PresentationFormat>On-screen Show (16:9)</PresentationFormat>
  <Paragraphs>429</Paragraphs>
  <Slides>63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Arial Black</vt:lpstr>
      <vt:lpstr>Calibri</vt:lpstr>
      <vt:lpstr>Consolas</vt:lpstr>
      <vt:lpstr>headline-semi-bold</vt:lpstr>
      <vt:lpstr>Helvetica</vt:lpstr>
      <vt:lpstr>Lucida Grande</vt:lpstr>
      <vt:lpstr>Trebuchet MS</vt:lpstr>
      <vt:lpstr>Cover Slides</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Object-oriented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SOLID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Packaging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EPAM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Canning</dc:creator>
  <cp:lastModifiedBy>Endre Ferencz</cp:lastModifiedBy>
  <cp:revision>2200</cp:revision>
  <cp:lastPrinted>2014-07-09T13:30:36Z</cp:lastPrinted>
  <dcterms:created xsi:type="dcterms:W3CDTF">2014-07-08T13:27:24Z</dcterms:created>
  <dcterms:modified xsi:type="dcterms:W3CDTF">2015-11-04T12:48:53Z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